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notesMasterIdLst>
    <p:notesMasterId r:id="rId28"/>
  </p:notesMasterIdLst>
  <p:sldIdLst>
    <p:sldId id="256" r:id="rId2"/>
    <p:sldId id="274" r:id="rId3"/>
    <p:sldId id="277" r:id="rId4"/>
    <p:sldId id="288" r:id="rId5"/>
    <p:sldId id="291" r:id="rId6"/>
    <p:sldId id="301" r:id="rId7"/>
    <p:sldId id="302" r:id="rId8"/>
    <p:sldId id="303" r:id="rId9"/>
    <p:sldId id="258" r:id="rId10"/>
    <p:sldId id="261" r:id="rId11"/>
    <p:sldId id="276" r:id="rId12"/>
    <p:sldId id="289" r:id="rId13"/>
    <p:sldId id="290" r:id="rId14"/>
    <p:sldId id="304" r:id="rId15"/>
    <p:sldId id="287" r:id="rId16"/>
    <p:sldId id="292" r:id="rId17"/>
    <p:sldId id="293" r:id="rId18"/>
    <p:sldId id="294" r:id="rId19"/>
    <p:sldId id="295" r:id="rId20"/>
    <p:sldId id="260" r:id="rId21"/>
    <p:sldId id="305" r:id="rId22"/>
    <p:sldId id="297" r:id="rId23"/>
    <p:sldId id="284" r:id="rId24"/>
    <p:sldId id="298" r:id="rId25"/>
    <p:sldId id="285" r:id="rId26"/>
    <p:sldId id="27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9" d="100"/>
          <a:sy n="79" d="100"/>
        </p:scale>
        <p:origin x="1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52B4D0-463A-435B-B646-A4EE6EB23B92}" type="datetimeFigureOut">
              <a:rPr lang="en-US" smtClean="0"/>
              <a:t>1/11/2016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C7D0C-8102-4FB4-9BE3-6E483D4CA5C0}" type="slidenum">
              <a:rPr lang="en-US" smtClean="0"/>
              <a:t>‹#›</a:t>
            </a:fld>
            <a:endParaRPr lang="en-US" dirty="0"/>
          </a:p>
        </p:txBody>
      </p:sp>
    </p:spTree>
    <p:extLst>
      <p:ext uri="{BB962C8B-B14F-4D97-AF65-F5344CB8AC3E}">
        <p14:creationId xmlns:p14="http://schemas.microsoft.com/office/powerpoint/2010/main" val="1805109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5C7D0C-8102-4FB4-9BE3-6E483D4CA5C0}" type="slidenum">
              <a:rPr lang="en-US" smtClean="0"/>
              <a:t>20</a:t>
            </a:fld>
            <a:endParaRPr lang="en-US" dirty="0"/>
          </a:p>
        </p:txBody>
      </p:sp>
    </p:spTree>
    <p:extLst>
      <p:ext uri="{BB962C8B-B14F-4D97-AF65-F5344CB8AC3E}">
        <p14:creationId xmlns:p14="http://schemas.microsoft.com/office/powerpoint/2010/main" val="199898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9121F1A-DF6C-40DD-A46D-9D9CBBFF7655}"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990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E645D-D40B-41D1-8620-748FDA96F00F}" type="datetime1">
              <a:rPr lang="en-US" smtClean="0"/>
              <a:t>1/11/2016</a:t>
            </a:fld>
            <a:endParaRPr lang="en-US" dirty="0"/>
          </a:p>
        </p:txBody>
      </p:sp>
      <p:sp>
        <p:nvSpPr>
          <p:cNvPr id="6" name="Footer Placeholder 5"/>
          <p:cNvSpPr>
            <a:spLocks noGrp="1"/>
          </p:cNvSpPr>
          <p:nvPr>
            <p:ph type="ftr" sz="quarter" idx="11"/>
          </p:nvPr>
        </p:nvSpPr>
        <p:spPr/>
        <p:txBody>
          <a:bodyPr/>
          <a:lstStyle/>
          <a:p>
            <a:r>
              <a:rPr lang="en-US" dirty="0" smtClean="0"/>
              <a:t>House/Shelter Island Historical/draft document summary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15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253FFD-4B99-4EFB-9075-8ABC6108C927}"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159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6F7A95-8E3C-4FFE-9DE8-BDB384ED665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63582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86C953-BBE7-4879-A730-1B4322A8727B}"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4084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13AA6C8-8B6E-4129-B0EE-3C14B16D8731}" type="datetime1">
              <a:rPr lang="en-US" smtClean="0"/>
              <a:t>1/11/2016</a:t>
            </a:fld>
            <a:endParaRPr lang="en-US" dirty="0"/>
          </a:p>
        </p:txBody>
      </p:sp>
      <p:sp>
        <p:nvSpPr>
          <p:cNvPr id="4"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424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4A1BABB-2DDA-41F8-9E02-64C005FF9472}" type="datetime1">
              <a:rPr lang="en-US" smtClean="0"/>
              <a:t>1/11/2016</a:t>
            </a:fld>
            <a:endParaRPr lang="en-US" dirty="0"/>
          </a:p>
        </p:txBody>
      </p:sp>
      <p:sp>
        <p:nvSpPr>
          <p:cNvPr id="4"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1084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5069F7-BC12-4709-9F17-69E500037F85}"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4618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E7EC6A-0BA2-4B99-AD28-C77A6E3531F9}"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621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63AAE2F5-6FC0-460C-B0AB-1759EF7DCCE6}"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930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6F58F0-71E5-4580-983D-10D9138363B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839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F5AF74-D5B8-4C7F-AD71-A221AB5A9544}" type="datetime1">
              <a:rPr lang="en-US" smtClean="0"/>
              <a:t>1/11/2016</a:t>
            </a:fld>
            <a:endParaRPr lang="en-US" dirty="0"/>
          </a:p>
        </p:txBody>
      </p:sp>
      <p:sp>
        <p:nvSpPr>
          <p:cNvPr id="6" name="Footer Placeholder 5"/>
          <p:cNvSpPr>
            <a:spLocks noGrp="1"/>
          </p:cNvSpPr>
          <p:nvPr>
            <p:ph type="ftr" sz="quarter" idx="11"/>
          </p:nvPr>
        </p:nvSpPr>
        <p:spPr/>
        <p:txBody>
          <a:bodyPr/>
          <a:lstStyle/>
          <a:p>
            <a:r>
              <a:rPr lang="en-US" dirty="0" smtClean="0"/>
              <a:t>House/Shelter Island Historical/draft document summary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004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04E3FB-756E-4C73-81F2-05CF5AC46394}" type="datetime1">
              <a:rPr lang="en-US" smtClean="0"/>
              <a:t>1/11/2016</a:t>
            </a:fld>
            <a:endParaRPr lang="en-US" dirty="0"/>
          </a:p>
        </p:txBody>
      </p:sp>
      <p:sp>
        <p:nvSpPr>
          <p:cNvPr id="8" name="Footer Placeholder 7"/>
          <p:cNvSpPr>
            <a:spLocks noGrp="1"/>
          </p:cNvSpPr>
          <p:nvPr>
            <p:ph type="ftr" sz="quarter" idx="11"/>
          </p:nvPr>
        </p:nvSpPr>
        <p:spPr/>
        <p:txBody>
          <a:bodyPr/>
          <a:lstStyle/>
          <a:p>
            <a:r>
              <a:rPr lang="en-US" dirty="0" smtClean="0"/>
              <a:t>House/Shelter Island Historical/draft document summary</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972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B1659DF-59D6-4548-B2DF-D6A615BA1D31}" type="datetime1">
              <a:rPr lang="en-US" smtClean="0"/>
              <a:t>1/11/2016</a:t>
            </a:fld>
            <a:endParaRPr lang="en-US" dirty="0"/>
          </a:p>
        </p:txBody>
      </p:sp>
      <p:sp>
        <p:nvSpPr>
          <p:cNvPr id="5" name="Footer Placeholder 3"/>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41728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4BB136F-0085-4F73-9FE2-AC89B977226C}" type="datetime1">
              <a:rPr lang="en-US" smtClean="0"/>
              <a:t>1/11/2016</a:t>
            </a:fld>
            <a:endParaRPr lang="en-US" dirty="0"/>
          </a:p>
        </p:txBody>
      </p:sp>
      <p:sp>
        <p:nvSpPr>
          <p:cNvPr id="5" name="Footer Placeholder 2"/>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759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2DBBEE5-E862-4C30-ABC2-360F3D1E90B7}" type="datetime1">
              <a:rPr lang="en-US" smtClean="0"/>
              <a:t>1/11/2016</a:t>
            </a:fld>
            <a:endParaRPr lang="en-US" dirty="0"/>
          </a:p>
        </p:txBody>
      </p:sp>
      <p:sp>
        <p:nvSpPr>
          <p:cNvPr id="5" name="Footer Placeholder 5"/>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017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958A3C-54EB-4B33-969E-DF0B7A481361}" type="datetime1">
              <a:rPr lang="en-US" smtClean="0"/>
              <a:t>1/11/2016</a:t>
            </a:fld>
            <a:endParaRPr lang="en-US" dirty="0"/>
          </a:p>
        </p:txBody>
      </p:sp>
      <p:sp>
        <p:nvSpPr>
          <p:cNvPr id="6" name="Footer Placeholder 5"/>
          <p:cNvSpPr>
            <a:spLocks noGrp="1"/>
          </p:cNvSpPr>
          <p:nvPr>
            <p:ph type="ftr" sz="quarter" idx="11"/>
          </p:nvPr>
        </p:nvSpPr>
        <p:spPr/>
        <p:txBody>
          <a:bodyPr/>
          <a:lstStyle/>
          <a:p>
            <a:r>
              <a:rPr lang="en-US" dirty="0" smtClean="0"/>
              <a:t>House/Shelter Island Historical/draft document summary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4844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7E1F27-8EAD-4B38-BC32-C15E1E139032}" type="datetime1">
              <a:rPr lang="en-US" smtClean="0"/>
              <a:t>1/11/2016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dirty="0" smtClean="0"/>
              <a:t>House/Shelter Island Historical/draft document summary</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5157696"/>
      </p:ext>
    </p:extLst>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hf hdr="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isdraft3clean.weebly.com/"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ihsociety.weebly.com/" TargetMode="External"/><Relationship Id="rId4" Type="http://schemas.openxmlformats.org/officeDocument/2006/relationships/hyperlink" Target="http://shhs2.weebly.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smtClean="0"/>
              <a:t>Shelter Island Historical Society</a:t>
            </a:r>
            <a:endParaRPr lang="en-US" sz="4000" dirty="0"/>
          </a:p>
        </p:txBody>
      </p:sp>
      <p:sp>
        <p:nvSpPr>
          <p:cNvPr id="3" name="Subtitle 2"/>
          <p:cNvSpPr>
            <a:spLocks noGrp="1"/>
          </p:cNvSpPr>
          <p:nvPr>
            <p:ph type="subTitle" idx="1"/>
          </p:nvPr>
        </p:nvSpPr>
        <p:spPr/>
        <p:txBody>
          <a:bodyPr/>
          <a:lstStyle/>
          <a:p>
            <a:r>
              <a:rPr lang="en-US" dirty="0" smtClean="0"/>
              <a:t>Capacity Building  </a:t>
            </a:r>
            <a:endParaRPr lang="en-US" dirty="0"/>
          </a:p>
        </p:txBody>
      </p:sp>
      <p:sp>
        <p:nvSpPr>
          <p:cNvPr id="4" name="Date Placeholder 3"/>
          <p:cNvSpPr>
            <a:spLocks noGrp="1"/>
          </p:cNvSpPr>
          <p:nvPr>
            <p:ph type="dt" sz="half" idx="10"/>
          </p:nvPr>
        </p:nvSpPr>
        <p:spPr/>
        <p:txBody>
          <a:bodyPr/>
          <a:lstStyle/>
          <a:p>
            <a:fld id="{E0BB1A23-6C6A-4750-B033-227330817C8A}"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220457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251" y="1078468"/>
            <a:ext cx="7873139" cy="646331"/>
          </a:xfrm>
          <a:prstGeom prst="rect">
            <a:avLst/>
          </a:prstGeom>
          <a:noFill/>
        </p:spPr>
        <p:txBody>
          <a:bodyPr wrap="square" rtlCol="0">
            <a:spAutoFit/>
          </a:bodyPr>
          <a:lstStyle/>
          <a:p>
            <a:r>
              <a:rPr lang="en-US" dirty="0" smtClean="0"/>
              <a:t>Each piece must connect to the others and we found that we have to think broadly to identify and meet our goals.</a:t>
            </a:r>
            <a:endParaRPr lang="en-US" dirty="0"/>
          </a:p>
        </p:txBody>
      </p:sp>
      <p:sp>
        <p:nvSpPr>
          <p:cNvPr id="4" name="Cube 3"/>
          <p:cNvSpPr/>
          <p:nvPr/>
        </p:nvSpPr>
        <p:spPr>
          <a:xfrm>
            <a:off x="4130297" y="1995405"/>
            <a:ext cx="1627322" cy="106938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website</a:t>
            </a:r>
            <a:endParaRPr lang="en-US" dirty="0"/>
          </a:p>
        </p:txBody>
      </p:sp>
      <p:sp>
        <p:nvSpPr>
          <p:cNvPr id="5" name="Cube 4"/>
          <p:cNvSpPr/>
          <p:nvPr/>
        </p:nvSpPr>
        <p:spPr>
          <a:xfrm>
            <a:off x="5452819" y="1999281"/>
            <a:ext cx="1627322" cy="106938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email</a:t>
            </a:r>
            <a:endParaRPr lang="en-US" dirty="0"/>
          </a:p>
        </p:txBody>
      </p:sp>
      <p:sp>
        <p:nvSpPr>
          <p:cNvPr id="6" name="Cube 5"/>
          <p:cNvSpPr/>
          <p:nvPr/>
        </p:nvSpPr>
        <p:spPr>
          <a:xfrm>
            <a:off x="6775341" y="1995405"/>
            <a:ext cx="1709978" cy="111521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database</a:t>
            </a:r>
            <a:endParaRPr lang="en-US" dirty="0"/>
          </a:p>
        </p:txBody>
      </p:sp>
      <p:sp>
        <p:nvSpPr>
          <p:cNvPr id="7" name="Cube 6"/>
          <p:cNvSpPr/>
          <p:nvPr/>
        </p:nvSpPr>
        <p:spPr>
          <a:xfrm>
            <a:off x="8097862" y="1985698"/>
            <a:ext cx="1759057" cy="112492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dirty="0" smtClean="0"/>
              <a:t>rinted </a:t>
            </a:r>
            <a:r>
              <a:rPr lang="en-US" dirty="0"/>
              <a:t>m</a:t>
            </a:r>
            <a:r>
              <a:rPr lang="en-US" dirty="0" smtClean="0"/>
              <a:t>aterials</a:t>
            </a:r>
            <a:endParaRPr lang="en-US" dirty="0"/>
          </a:p>
        </p:txBody>
      </p:sp>
      <p:sp>
        <p:nvSpPr>
          <p:cNvPr id="8" name="Cube 7"/>
          <p:cNvSpPr/>
          <p:nvPr/>
        </p:nvSpPr>
        <p:spPr>
          <a:xfrm>
            <a:off x="3448371" y="3089327"/>
            <a:ext cx="2309248" cy="122949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r>
              <a:rPr lang="en-US" dirty="0" smtClean="0"/>
              <a:t>ommunication</a:t>
            </a:r>
            <a:endParaRPr lang="en-US" dirty="0"/>
          </a:p>
        </p:txBody>
      </p:sp>
      <p:sp>
        <p:nvSpPr>
          <p:cNvPr id="9" name="Cube 8"/>
          <p:cNvSpPr/>
          <p:nvPr/>
        </p:nvSpPr>
        <p:spPr>
          <a:xfrm>
            <a:off x="5375327" y="3081575"/>
            <a:ext cx="1704813" cy="122045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dirty="0" smtClean="0"/>
              <a:t>vents</a:t>
            </a:r>
            <a:endParaRPr lang="en-US" dirty="0"/>
          </a:p>
        </p:txBody>
      </p:sp>
      <p:sp>
        <p:nvSpPr>
          <p:cNvPr id="10" name="Cube 9"/>
          <p:cNvSpPr/>
          <p:nvPr/>
        </p:nvSpPr>
        <p:spPr>
          <a:xfrm>
            <a:off x="6780506" y="3081575"/>
            <a:ext cx="1768098" cy="122045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education</a:t>
            </a:r>
            <a:endParaRPr lang="en-US" dirty="0"/>
          </a:p>
        </p:txBody>
      </p:sp>
      <p:sp>
        <p:nvSpPr>
          <p:cNvPr id="11" name="Cube 10"/>
          <p:cNvSpPr/>
          <p:nvPr/>
        </p:nvSpPr>
        <p:spPr>
          <a:xfrm>
            <a:off x="3146154" y="4326570"/>
            <a:ext cx="3595607" cy="127344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r>
              <a:rPr lang="en-US" dirty="0" smtClean="0"/>
              <a:t>olunteer recruitment</a:t>
            </a:r>
            <a:endParaRPr lang="en-US" dirty="0"/>
          </a:p>
        </p:txBody>
      </p:sp>
      <p:sp>
        <p:nvSpPr>
          <p:cNvPr id="14" name="Cube 13"/>
          <p:cNvSpPr/>
          <p:nvPr/>
        </p:nvSpPr>
        <p:spPr>
          <a:xfrm>
            <a:off x="8229598" y="3081575"/>
            <a:ext cx="1782306" cy="122045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donations</a:t>
            </a:r>
            <a:endParaRPr lang="en-US" dirty="0"/>
          </a:p>
        </p:txBody>
      </p:sp>
      <p:sp>
        <p:nvSpPr>
          <p:cNvPr id="12" name="Cube 11"/>
          <p:cNvSpPr/>
          <p:nvPr/>
        </p:nvSpPr>
        <p:spPr>
          <a:xfrm>
            <a:off x="6365280" y="4328525"/>
            <a:ext cx="1788765" cy="125470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dirty="0" smtClean="0"/>
              <a:t>ajor gifts</a:t>
            </a:r>
            <a:endParaRPr lang="en-US" dirty="0"/>
          </a:p>
        </p:txBody>
      </p:sp>
      <p:sp>
        <p:nvSpPr>
          <p:cNvPr id="13" name="Cube 12"/>
          <p:cNvSpPr/>
          <p:nvPr/>
        </p:nvSpPr>
        <p:spPr>
          <a:xfrm>
            <a:off x="7851178" y="4328524"/>
            <a:ext cx="2129729" cy="125470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memberships</a:t>
            </a:r>
            <a:endParaRPr lang="en-US" dirty="0"/>
          </a:p>
        </p:txBody>
      </p:sp>
      <p:sp>
        <p:nvSpPr>
          <p:cNvPr id="3" name="Date Placeholder 2"/>
          <p:cNvSpPr>
            <a:spLocks noGrp="1"/>
          </p:cNvSpPr>
          <p:nvPr>
            <p:ph type="dt" sz="half" idx="10"/>
          </p:nvPr>
        </p:nvSpPr>
        <p:spPr/>
        <p:txBody>
          <a:bodyPr/>
          <a:lstStyle/>
          <a:p>
            <a:fld id="{19904FF2-6B2A-4192-95AC-FC5B8C9C18A0}" type="datetime1">
              <a:rPr lang="en-US" smtClean="0"/>
              <a:t>1/11/2016</a:t>
            </a:fld>
            <a:endParaRPr lang="en-US" dirty="0"/>
          </a:p>
        </p:txBody>
      </p:sp>
      <p:sp>
        <p:nvSpPr>
          <p:cNvPr id="15" name="Footer Placeholder 14"/>
          <p:cNvSpPr>
            <a:spLocks noGrp="1"/>
          </p:cNvSpPr>
          <p:nvPr>
            <p:ph type="ftr" sz="quarter" idx="11"/>
          </p:nvPr>
        </p:nvSpPr>
        <p:spPr/>
        <p:txBody>
          <a:bodyPr/>
          <a:lstStyle/>
          <a:p>
            <a:r>
              <a:rPr lang="en-US" dirty="0" smtClean="0"/>
              <a:t>House/Shelter Island Historical/draft document summary</a:t>
            </a:r>
            <a:endParaRPr lang="en-US" dirty="0"/>
          </a:p>
        </p:txBody>
      </p:sp>
      <p:sp>
        <p:nvSpPr>
          <p:cNvPr id="16" name="Slide Number Placeholder 15"/>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447524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first went through a “branding” exercise to identify who and what we think we are.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From our discussions, we felt our mission to be ……”researching</a:t>
            </a:r>
            <a:r>
              <a:rPr lang="en-US" dirty="0"/>
              <a:t>, preserving, building and sharing our island history and heritage through education, exhibition, scholarship and community </a:t>
            </a:r>
            <a:r>
              <a:rPr lang="en-US" dirty="0" smtClean="0"/>
              <a:t>involvement”.</a:t>
            </a:r>
          </a:p>
          <a:p>
            <a:pPr marL="0" indent="0">
              <a:buNone/>
            </a:pPr>
            <a:endParaRPr lang="en-US" dirty="0"/>
          </a:p>
          <a:p>
            <a:pPr marL="0" indent="0">
              <a:buNone/>
            </a:pPr>
            <a:r>
              <a:rPr lang="en-US" dirty="0" smtClean="0"/>
              <a:t>We asked ourselves a simple question:</a:t>
            </a:r>
          </a:p>
          <a:p>
            <a:pPr marL="0" indent="0">
              <a:buNone/>
            </a:pPr>
            <a:r>
              <a:rPr lang="en-US" dirty="0" smtClean="0"/>
              <a:t>“Do we see ourselves (our outward face) the same way as others “see us”?</a:t>
            </a:r>
          </a:p>
          <a:p>
            <a:pPr marL="0" indent="0">
              <a:buNone/>
            </a:pPr>
            <a:endParaRPr lang="en-US" dirty="0"/>
          </a:p>
          <a:p>
            <a:pPr marL="0" indent="0">
              <a:buNone/>
            </a:pPr>
            <a:r>
              <a:rPr lang="en-US" u="sng" dirty="0" smtClean="0"/>
              <a:t>IF we are stagnant in any area, could this be part of the problem?</a:t>
            </a:r>
            <a:endParaRPr lang="en-US" u="sng" dirty="0"/>
          </a:p>
          <a:p>
            <a:endParaRPr lang="en-US" dirty="0"/>
          </a:p>
        </p:txBody>
      </p:sp>
      <p:sp>
        <p:nvSpPr>
          <p:cNvPr id="4" name="Text Placeholder 3"/>
          <p:cNvSpPr>
            <a:spLocks noGrp="1"/>
          </p:cNvSpPr>
          <p:nvPr>
            <p:ph type="body" sz="half" idx="2"/>
          </p:nvPr>
        </p:nvSpPr>
        <p:spPr/>
        <p:txBody>
          <a:bodyPr/>
          <a:lstStyle/>
          <a:p>
            <a:r>
              <a:rPr lang="en-US" dirty="0" smtClean="0"/>
              <a:t>Our “attributes” were:</a:t>
            </a:r>
          </a:p>
          <a:p>
            <a:r>
              <a:rPr lang="en-US" i="1" dirty="0"/>
              <a:t>Timely, Transitional, Community, Innovative, Stable, Energetic, Engaging, Important, Valuable, Growing, Historical, Underutilized, Creative</a:t>
            </a:r>
            <a:endParaRPr lang="en-US" dirty="0"/>
          </a:p>
          <a:p>
            <a:r>
              <a:rPr lang="en-US" dirty="0" smtClean="0"/>
              <a:t>Others considered were:</a:t>
            </a:r>
          </a:p>
          <a:p>
            <a:r>
              <a:rPr lang="en-US" i="1" dirty="0"/>
              <a:t>Aspirational, Hidden, Undiscovered, Misunderstood, Mysterious</a:t>
            </a:r>
            <a:endParaRPr lang="en-US" dirty="0"/>
          </a:p>
          <a:p>
            <a:endParaRPr lang="en-US" dirty="0" smtClean="0"/>
          </a:p>
        </p:txBody>
      </p:sp>
      <p:sp>
        <p:nvSpPr>
          <p:cNvPr id="5" name="Date Placeholder 4"/>
          <p:cNvSpPr>
            <a:spLocks noGrp="1"/>
          </p:cNvSpPr>
          <p:nvPr>
            <p:ph type="dt" sz="half" idx="10"/>
          </p:nvPr>
        </p:nvSpPr>
        <p:spPr/>
        <p:txBody>
          <a:bodyPr/>
          <a:lstStyle/>
          <a:p>
            <a:fld id="{D2DBBEE5-E862-4C30-ABC2-360F3D1E90B7}" type="datetime1">
              <a:rPr lang="en-US" smtClean="0"/>
              <a:t>1/11/2016</a:t>
            </a:fld>
            <a:endParaRPr lang="en-US" dirty="0"/>
          </a:p>
        </p:txBody>
      </p:sp>
      <p:sp>
        <p:nvSpPr>
          <p:cNvPr id="6" name="Footer Placeholder 5"/>
          <p:cNvSpPr>
            <a:spLocks noGrp="1"/>
          </p:cNvSpPr>
          <p:nvPr>
            <p:ph type="ftr" sz="quarter" idx="11"/>
          </p:nvPr>
        </p:nvSpPr>
        <p:spPr/>
        <p:txBody>
          <a:bodyPr/>
          <a:lstStyle/>
          <a:p>
            <a:r>
              <a:rPr lang="en-US" dirty="0" smtClean="0"/>
              <a:t>House/Shelter Island Historical/draft document summary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491564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08" y="295729"/>
            <a:ext cx="9383205" cy="1915647"/>
          </a:xfrm>
        </p:spPr>
        <p:txBody>
          <a:bodyPr/>
          <a:lstStyle/>
          <a:p>
            <a:r>
              <a:rPr lang="en-US" dirty="0" smtClean="0"/>
              <a:t>DEMOGRAPHIC GROWTH</a:t>
            </a:r>
            <a:endParaRPr lang="en-US" dirty="0"/>
          </a:p>
        </p:txBody>
      </p:sp>
      <p:sp>
        <p:nvSpPr>
          <p:cNvPr id="3" name="Text Placeholder 2"/>
          <p:cNvSpPr>
            <a:spLocks noGrp="1"/>
          </p:cNvSpPr>
          <p:nvPr>
            <p:ph type="body" idx="1"/>
          </p:nvPr>
        </p:nvSpPr>
        <p:spPr>
          <a:xfrm>
            <a:off x="694944" y="2606120"/>
            <a:ext cx="9497568" cy="3343576"/>
          </a:xfrm>
        </p:spPr>
        <p:txBody>
          <a:bodyPr>
            <a:normAutofit lnSpcReduction="10000"/>
          </a:bodyPr>
          <a:lstStyle/>
          <a:p>
            <a:pPr marL="457200" indent="-457200">
              <a:buFont typeface="+mj-lt"/>
              <a:buAutoNum type="arabicPeriod"/>
            </a:pPr>
            <a:r>
              <a:rPr lang="en-US" dirty="0" smtClean="0"/>
              <a:t>WE SET AS ONE OF OUR GOALS THE “EVENING OUT” OF OUR MEMBERSHIP.  BY THAT WE MEAN, THAT THE “PIPELINE” FROM YOUNGER MEMBERS TO OLDER MEMBERS (SIMPLY BY AGE) SHOULD BE MORE EVENLY REPRESENTED.</a:t>
            </a:r>
            <a:endParaRPr lang="en-US" dirty="0"/>
          </a:p>
          <a:p>
            <a:pPr marL="457200" indent="-457200">
              <a:buFont typeface="+mj-lt"/>
              <a:buAutoNum type="arabicPeriod"/>
            </a:pPr>
            <a:r>
              <a:rPr lang="en-US" dirty="0" smtClean="0"/>
              <a:t>WE FEEL A MAJORITY OF OUR MEMBERS ARE “MORE SENIOR” AND THAT YOUNGER MEMBERS – PARTICULARLY UNDER 35 – ARE PROPORTIONALLY LESS THEN IT SHOULD BE.</a:t>
            </a:r>
          </a:p>
          <a:p>
            <a:pPr marL="457200" indent="-457200">
              <a:buFont typeface="+mj-lt"/>
              <a:buAutoNum type="arabicPeriod"/>
            </a:pPr>
            <a:r>
              <a:rPr lang="en-US" dirty="0" smtClean="0"/>
              <a:t>We haven’t fully examined the contribution levels from the various age groups, i.e. has giving increased, stayed flat, dropped…with all the variables</a:t>
            </a:r>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2A6F58F0-71E5-4580-983D-10D9138363B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sp>
        <p:nvSpPr>
          <p:cNvPr id="7" name="TextBox 6"/>
          <p:cNvSpPr txBox="1"/>
          <p:nvPr/>
        </p:nvSpPr>
        <p:spPr>
          <a:xfrm>
            <a:off x="5849914" y="5392939"/>
            <a:ext cx="3966892" cy="369332"/>
          </a:xfrm>
          <a:prstGeom prst="rect">
            <a:avLst/>
          </a:prstGeom>
          <a:noFill/>
        </p:spPr>
        <p:txBody>
          <a:bodyPr wrap="square" rtlCol="0">
            <a:spAutoFit/>
          </a:bodyPr>
          <a:lstStyle/>
          <a:p>
            <a:r>
              <a:rPr lang="en-US" b="1" dirty="0" smtClean="0"/>
              <a:t>Primary Action </a:t>
            </a:r>
            <a:r>
              <a:rPr lang="en-US" b="1" dirty="0"/>
              <a:t>I</a:t>
            </a:r>
            <a:r>
              <a:rPr lang="en-US" b="1" dirty="0" smtClean="0"/>
              <a:t>tem</a:t>
            </a:r>
            <a:endParaRPr lang="en-US" b="1" dirty="0"/>
          </a:p>
        </p:txBody>
      </p:sp>
    </p:spTree>
    <p:extLst>
      <p:ext uri="{BB962C8B-B14F-4D97-AF65-F5344CB8AC3E}">
        <p14:creationId xmlns:p14="http://schemas.microsoft.com/office/powerpoint/2010/main" val="951425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08" y="295729"/>
            <a:ext cx="9383205" cy="1915647"/>
          </a:xfrm>
        </p:spPr>
        <p:txBody>
          <a:bodyPr/>
          <a:lstStyle/>
          <a:p>
            <a:r>
              <a:rPr lang="en-US" dirty="0" smtClean="0"/>
              <a:t>ACTIVITIES AND EVENTS</a:t>
            </a:r>
            <a:endParaRPr lang="en-US" dirty="0"/>
          </a:p>
        </p:txBody>
      </p:sp>
      <p:sp>
        <p:nvSpPr>
          <p:cNvPr id="3" name="Text Placeholder 2"/>
          <p:cNvSpPr>
            <a:spLocks noGrp="1"/>
          </p:cNvSpPr>
          <p:nvPr>
            <p:ph type="body" idx="1"/>
          </p:nvPr>
        </p:nvSpPr>
        <p:spPr>
          <a:xfrm>
            <a:off x="707136" y="2780884"/>
            <a:ext cx="9497568" cy="2526711"/>
          </a:xfrm>
        </p:spPr>
        <p:txBody>
          <a:bodyPr>
            <a:normAutofit/>
          </a:bodyPr>
          <a:lstStyle/>
          <a:p>
            <a:pPr marL="342900" indent="-342900">
              <a:buFont typeface="Arial" panose="020B0604020202020204" pitchFamily="34" charset="0"/>
              <a:buChar char="•"/>
            </a:pPr>
            <a:r>
              <a:rPr lang="en-US" dirty="0" smtClean="0"/>
              <a:t>WE THINK THESE ARE a KEY TO CAPACITY BUILDING </a:t>
            </a:r>
          </a:p>
          <a:p>
            <a:pPr marL="342900" indent="-342900">
              <a:buFont typeface="Arial" panose="020B0604020202020204" pitchFamily="34" charset="0"/>
              <a:buChar char="•"/>
            </a:pPr>
            <a:r>
              <a:rPr lang="en-US" dirty="0" smtClean="0"/>
              <a:t>WE LOOKED AT A MORE DIVERSE EVENT OFFERING THAT TARGETS CERTAIN DEMOGRAPHICS THAT ARE UNDER REPRESENTED.</a:t>
            </a:r>
          </a:p>
          <a:p>
            <a:pPr marL="342900" indent="-342900">
              <a:buFont typeface="Arial" panose="020B0604020202020204" pitchFamily="34" charset="0"/>
              <a:buChar char="•"/>
            </a:pPr>
            <a:r>
              <a:rPr lang="en-US" dirty="0" smtClean="0"/>
              <a:t>WE EXAMINED AND RECOMMEND AN EXPANSION OF THE EVENT YEAR WITH THE GOAL, BY 2018, OF HAVING A YEAR LONG MIX OF MAJOR AND MINOR EVENTS – SOME GENERAL, SOME “MEMBERS ONLY”, AND MANY HIGHLY TARGETED TOWARDS UNDER REPRESENTED AGE GROUPS.</a:t>
            </a:r>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2A6F58F0-71E5-4580-983D-10D9138363B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sp>
        <p:nvSpPr>
          <p:cNvPr id="7" name="TextBox 6"/>
          <p:cNvSpPr txBox="1"/>
          <p:nvPr/>
        </p:nvSpPr>
        <p:spPr>
          <a:xfrm>
            <a:off x="7223847" y="3503665"/>
            <a:ext cx="3966892" cy="369332"/>
          </a:xfrm>
          <a:prstGeom prst="rect">
            <a:avLst/>
          </a:prstGeom>
          <a:noFill/>
        </p:spPr>
        <p:txBody>
          <a:bodyPr wrap="square" rtlCol="0">
            <a:spAutoFit/>
          </a:bodyPr>
          <a:lstStyle/>
          <a:p>
            <a:r>
              <a:rPr lang="en-US" b="1" dirty="0" smtClean="0"/>
              <a:t>Primary Action </a:t>
            </a:r>
            <a:r>
              <a:rPr lang="en-US" b="1" dirty="0"/>
              <a:t>I</a:t>
            </a:r>
            <a:r>
              <a:rPr lang="en-US" b="1" dirty="0" smtClean="0"/>
              <a:t>tem</a:t>
            </a:r>
            <a:endParaRPr lang="en-US" b="1" dirty="0"/>
          </a:p>
        </p:txBody>
      </p:sp>
      <p:sp>
        <p:nvSpPr>
          <p:cNvPr id="8" name="TextBox 7"/>
          <p:cNvSpPr txBox="1"/>
          <p:nvPr/>
        </p:nvSpPr>
        <p:spPr>
          <a:xfrm>
            <a:off x="1053828" y="5307595"/>
            <a:ext cx="3966892" cy="369332"/>
          </a:xfrm>
          <a:prstGeom prst="rect">
            <a:avLst/>
          </a:prstGeom>
          <a:noFill/>
        </p:spPr>
        <p:txBody>
          <a:bodyPr wrap="square" rtlCol="0">
            <a:spAutoFit/>
          </a:bodyPr>
          <a:lstStyle/>
          <a:p>
            <a:r>
              <a:rPr lang="en-US" b="1" dirty="0" smtClean="0"/>
              <a:t>Primary Action </a:t>
            </a:r>
            <a:r>
              <a:rPr lang="en-US" b="1" dirty="0"/>
              <a:t>I</a:t>
            </a:r>
            <a:r>
              <a:rPr lang="en-US" b="1" dirty="0" smtClean="0"/>
              <a:t>tem</a:t>
            </a:r>
            <a:endParaRPr lang="en-US" b="1" dirty="0"/>
          </a:p>
        </p:txBody>
      </p:sp>
    </p:spTree>
    <p:extLst>
      <p:ext uri="{BB962C8B-B14F-4D97-AF65-F5344CB8AC3E}">
        <p14:creationId xmlns:p14="http://schemas.microsoft.com/office/powerpoint/2010/main" val="33842135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6F58F0-71E5-4580-983D-10D9138363B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sp>
        <p:nvSpPr>
          <p:cNvPr id="7" name="Title 1"/>
          <p:cNvSpPr>
            <a:spLocks noGrp="1"/>
          </p:cNvSpPr>
          <p:nvPr>
            <p:ph type="title"/>
          </p:nvPr>
        </p:nvSpPr>
        <p:spPr>
          <a:xfrm>
            <a:off x="646111" y="452718"/>
            <a:ext cx="9404723" cy="1400530"/>
          </a:xfrm>
        </p:spPr>
        <p:txBody>
          <a:bodyPr/>
          <a:lstStyle/>
          <a:p>
            <a:r>
              <a:rPr lang="en-US" sz="2400" dirty="0" smtClean="0"/>
              <a:t>Events should only be undertaken </a:t>
            </a:r>
            <a:r>
              <a:rPr lang="en-US" sz="2400" smtClean="0"/>
              <a:t>if address three </a:t>
            </a:r>
            <a:r>
              <a:rPr lang="en-US" sz="2400" dirty="0" smtClean="0"/>
              <a:t>goals:</a:t>
            </a:r>
            <a:endParaRPr lang="en-US" sz="2400" dirty="0"/>
          </a:p>
        </p:txBody>
      </p:sp>
      <p:pic>
        <p:nvPicPr>
          <p:cNvPr id="9" name="Picture Placeholder 14"/>
          <p:cNvPicPr>
            <a:picLocks noChangeAspect="1"/>
          </p:cNvPicPr>
          <p:nvPr/>
        </p:nvPicPr>
        <p:blipFill>
          <a:blip r:embed="rId2">
            <a:extLst>
              <a:ext uri="{28A0092B-C50C-407E-A947-70E740481C1C}">
                <a14:useLocalDpi xmlns:a14="http://schemas.microsoft.com/office/drawing/2010/main" val="0"/>
              </a:ext>
            </a:extLst>
          </a:blip>
          <a:srcRect t="2176" b="2176"/>
          <a:stretch>
            <a:fillRect/>
          </a:stretch>
        </p:blipFill>
        <p:spPr>
          <a:xfrm>
            <a:off x="835343" y="2209800"/>
            <a:ext cx="2157997" cy="1118616"/>
          </a:xfrm>
          <a:prstGeom prst="roundRect">
            <a:avLst>
              <a:gd name="adj" fmla="val 1858"/>
            </a:avLst>
          </a:prstGeom>
        </p:spPr>
      </p:pic>
      <p:pic>
        <p:nvPicPr>
          <p:cNvPr id="15" name="Picture 2" descr="https://sp.yimg.com/xj/th?id=OIP.Mf0f52bab05c1650acada9acd55cd345fo0&amp;pid=15.1&amp;P=0&amp;w=344&amp;h=172"/>
          <p:cNvPicPr>
            <a:picLocks noChangeAspect="1" noChangeArrowheads="1"/>
          </p:cNvPicPr>
          <p:nvPr/>
        </p:nvPicPr>
        <p:blipFill>
          <a:blip r:embed="rId3">
            <a:extLst>
              <a:ext uri="{28A0092B-C50C-407E-A947-70E740481C1C}">
                <a14:useLocalDpi xmlns:a14="http://schemas.microsoft.com/office/drawing/2010/main" val="0"/>
              </a:ext>
            </a:extLst>
          </a:blip>
          <a:srcRect l="2248" r="2248"/>
          <a:stretch>
            <a:fillRect/>
          </a:stretch>
        </p:blipFill>
        <p:spPr bwMode="auto">
          <a:xfrm>
            <a:off x="7086275" y="3430265"/>
            <a:ext cx="2406395" cy="125143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sp.yimg.com/xj/th?id=OIP.Mf29f3e722a680ffd0f58a9df3e186907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t="24012" b="24012"/>
          <a:stretch>
            <a:fillRect/>
          </a:stretch>
        </p:blipFill>
        <p:spPr bwMode="auto">
          <a:xfrm>
            <a:off x="3760838" y="3432552"/>
            <a:ext cx="2382797" cy="123848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950976" y="3767328"/>
            <a:ext cx="2042364" cy="1200329"/>
          </a:xfrm>
          <a:prstGeom prst="rect">
            <a:avLst/>
          </a:prstGeom>
          <a:noFill/>
        </p:spPr>
        <p:txBody>
          <a:bodyPr wrap="square" rtlCol="0">
            <a:spAutoFit/>
          </a:bodyPr>
          <a:lstStyle/>
          <a:p>
            <a:pPr algn="ctr"/>
            <a:r>
              <a:rPr lang="en-US" dirty="0" smtClean="0"/>
              <a:t>That they have, as a minimum, a ROI ratio of 1:1 OR</a:t>
            </a:r>
            <a:endParaRPr lang="en-US" dirty="0"/>
          </a:p>
        </p:txBody>
      </p:sp>
      <p:sp>
        <p:nvSpPr>
          <p:cNvPr id="18" name="TextBox 17"/>
          <p:cNvSpPr txBox="1"/>
          <p:nvPr/>
        </p:nvSpPr>
        <p:spPr>
          <a:xfrm>
            <a:off x="7019218" y="4773935"/>
            <a:ext cx="2540507" cy="1200329"/>
          </a:xfrm>
          <a:prstGeom prst="rect">
            <a:avLst/>
          </a:prstGeom>
          <a:noFill/>
        </p:spPr>
        <p:txBody>
          <a:bodyPr wrap="square" rtlCol="0">
            <a:spAutoFit/>
          </a:bodyPr>
          <a:lstStyle/>
          <a:p>
            <a:pPr algn="ctr"/>
            <a:r>
              <a:rPr lang="en-US" dirty="0" smtClean="0"/>
              <a:t>They bring in funds AND net us volunteers AND/OR new members</a:t>
            </a:r>
            <a:endParaRPr lang="en-US" dirty="0"/>
          </a:p>
        </p:txBody>
      </p:sp>
      <p:sp>
        <p:nvSpPr>
          <p:cNvPr id="19" name="TextBox 18"/>
          <p:cNvSpPr txBox="1"/>
          <p:nvPr/>
        </p:nvSpPr>
        <p:spPr>
          <a:xfrm>
            <a:off x="3316224" y="4773935"/>
            <a:ext cx="3206496" cy="923330"/>
          </a:xfrm>
          <a:prstGeom prst="rect">
            <a:avLst/>
          </a:prstGeom>
          <a:noFill/>
        </p:spPr>
        <p:txBody>
          <a:bodyPr wrap="square" rtlCol="0">
            <a:spAutoFit/>
          </a:bodyPr>
          <a:lstStyle/>
          <a:p>
            <a:pPr algn="ctr"/>
            <a:r>
              <a:rPr lang="en-US" dirty="0" smtClean="0"/>
              <a:t>Increase membership, their “giving”, and their volunteering</a:t>
            </a:r>
            <a:endParaRPr lang="en-US" dirty="0"/>
          </a:p>
        </p:txBody>
      </p:sp>
      <p:cxnSp>
        <p:nvCxnSpPr>
          <p:cNvPr id="21" name="Straight Connector 20"/>
          <p:cNvCxnSpPr>
            <a:stCxn id="9" idx="3"/>
          </p:cNvCxnSpPr>
          <p:nvPr/>
        </p:nvCxnSpPr>
        <p:spPr>
          <a:xfrm>
            <a:off x="2993340" y="2769108"/>
            <a:ext cx="52667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952237" y="2769108"/>
            <a:ext cx="0" cy="608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8256269" y="2782051"/>
            <a:ext cx="0" cy="6085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3"/>
            <a:endCxn id="15" idx="1"/>
          </p:cNvCxnSpPr>
          <p:nvPr/>
        </p:nvCxnSpPr>
        <p:spPr>
          <a:xfrm>
            <a:off x="6143635" y="4051796"/>
            <a:ext cx="942640" cy="4184"/>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4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08" y="295729"/>
            <a:ext cx="9383205" cy="1915647"/>
          </a:xfrm>
        </p:spPr>
        <p:txBody>
          <a:bodyPr/>
          <a:lstStyle/>
          <a:p>
            <a:r>
              <a:rPr lang="en-US" dirty="0" smtClean="0"/>
              <a:t>THE </a:t>
            </a:r>
            <a:r>
              <a:rPr lang="en-US" b="1" dirty="0" smtClean="0"/>
              <a:t>INTERNET</a:t>
            </a:r>
            <a:r>
              <a:rPr lang="en-US" dirty="0" smtClean="0"/>
              <a:t>, SOCIAL MEDIA AND BRAND CONSISTENCY</a:t>
            </a:r>
            <a:endParaRPr lang="en-US" dirty="0"/>
          </a:p>
        </p:txBody>
      </p:sp>
      <p:sp>
        <p:nvSpPr>
          <p:cNvPr id="3" name="Text Placeholder 2"/>
          <p:cNvSpPr>
            <a:spLocks noGrp="1"/>
          </p:cNvSpPr>
          <p:nvPr>
            <p:ph type="body" idx="1"/>
          </p:nvPr>
        </p:nvSpPr>
        <p:spPr>
          <a:xfrm>
            <a:off x="708668" y="2572512"/>
            <a:ext cx="9497568" cy="3002200"/>
          </a:xfrm>
        </p:spPr>
        <p:txBody>
          <a:bodyPr>
            <a:normAutofit/>
          </a:bodyPr>
          <a:lstStyle/>
          <a:p>
            <a:r>
              <a:rPr lang="en-US" dirty="0" smtClean="0"/>
              <a:t>WE ARE EXPLORING A WEBSITE DESIGN THAT IS MORE FLEXIBLE – AS YOU SAW IN THE OPENING OF THIS PRESENTATION.</a:t>
            </a:r>
          </a:p>
          <a:p>
            <a:r>
              <a:rPr lang="en-US" dirty="0" smtClean="0"/>
              <a:t>IT WILL BE MORE:</a:t>
            </a:r>
          </a:p>
          <a:p>
            <a:pPr marL="342900" indent="-342900">
              <a:buFont typeface="Arial" panose="020B0604020202020204" pitchFamily="34" charset="0"/>
              <a:buChar char="•"/>
            </a:pPr>
            <a:r>
              <a:rPr lang="en-US" dirty="0"/>
              <a:t>	</a:t>
            </a:r>
            <a:r>
              <a:rPr lang="en-US" dirty="0" smtClean="0"/>
              <a:t>VISUAL (MORE PICTURES, PEOPLE LOOK BUT OFTEN DON’T READ)</a:t>
            </a:r>
          </a:p>
          <a:p>
            <a:pPr marL="342900" indent="-342900">
              <a:buFont typeface="Arial" panose="020B0604020202020204" pitchFamily="34" charset="0"/>
              <a:buChar char="•"/>
            </a:pPr>
            <a:r>
              <a:rPr lang="en-US" dirty="0"/>
              <a:t>	</a:t>
            </a:r>
            <a:r>
              <a:rPr lang="en-US" dirty="0" smtClean="0"/>
              <a:t>EASILY BE MANAGED IN THE FUTURE (LESS COMPLICATED)</a:t>
            </a:r>
          </a:p>
          <a:p>
            <a:pPr marL="342900" indent="-342900">
              <a:buFont typeface="Arial" panose="020B0604020202020204" pitchFamily="34" charset="0"/>
              <a:buChar char="•"/>
            </a:pPr>
            <a:r>
              <a:rPr lang="en-US" dirty="0"/>
              <a:t>	</a:t>
            </a:r>
            <a:r>
              <a:rPr lang="en-US" dirty="0" smtClean="0"/>
              <a:t>representative of our collection – the reason we are here</a:t>
            </a:r>
          </a:p>
          <a:p>
            <a:endParaRPr lang="en-US" dirty="0"/>
          </a:p>
        </p:txBody>
      </p:sp>
      <p:sp>
        <p:nvSpPr>
          <p:cNvPr id="4" name="Date Placeholder 3"/>
          <p:cNvSpPr>
            <a:spLocks noGrp="1"/>
          </p:cNvSpPr>
          <p:nvPr>
            <p:ph type="dt" sz="half" idx="10"/>
          </p:nvPr>
        </p:nvSpPr>
        <p:spPr/>
        <p:txBody>
          <a:bodyPr/>
          <a:lstStyle/>
          <a:p>
            <a:fld id="{2A6F58F0-71E5-4580-983D-10D9138363B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427993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08" y="295729"/>
            <a:ext cx="9383205" cy="1915647"/>
          </a:xfrm>
        </p:spPr>
        <p:txBody>
          <a:bodyPr/>
          <a:lstStyle/>
          <a:p>
            <a:r>
              <a:rPr lang="en-US" dirty="0" smtClean="0"/>
              <a:t>THE INTERNET, </a:t>
            </a:r>
            <a:r>
              <a:rPr lang="en-US" b="1" dirty="0" smtClean="0"/>
              <a:t>SOCIAL MEDIA </a:t>
            </a:r>
            <a:r>
              <a:rPr lang="en-US" dirty="0" smtClean="0"/>
              <a:t>AND BRAND CONSISTENCY</a:t>
            </a:r>
            <a:endParaRPr lang="en-US" dirty="0"/>
          </a:p>
        </p:txBody>
      </p:sp>
      <p:sp>
        <p:nvSpPr>
          <p:cNvPr id="3" name="Text Placeholder 2"/>
          <p:cNvSpPr>
            <a:spLocks noGrp="1"/>
          </p:cNvSpPr>
          <p:nvPr>
            <p:ph type="body" idx="1"/>
          </p:nvPr>
        </p:nvSpPr>
        <p:spPr>
          <a:xfrm>
            <a:off x="708668" y="2572512"/>
            <a:ext cx="9497568" cy="3002200"/>
          </a:xfrm>
        </p:spPr>
        <p:txBody>
          <a:bodyPr>
            <a:normAutofit/>
          </a:bodyPr>
          <a:lstStyle/>
          <a:p>
            <a:r>
              <a:rPr lang="en-US" dirty="0" smtClean="0"/>
              <a:t> </a:t>
            </a:r>
          </a:p>
          <a:p>
            <a:endParaRPr lang="en-US" dirty="0"/>
          </a:p>
        </p:txBody>
      </p:sp>
      <p:sp>
        <p:nvSpPr>
          <p:cNvPr id="4" name="Date Placeholder 3"/>
          <p:cNvSpPr>
            <a:spLocks noGrp="1"/>
          </p:cNvSpPr>
          <p:nvPr>
            <p:ph type="dt" sz="half" idx="10"/>
          </p:nvPr>
        </p:nvSpPr>
        <p:spPr/>
        <p:txBody>
          <a:bodyPr/>
          <a:lstStyle/>
          <a:p>
            <a:fld id="{2A6F58F0-71E5-4580-983D-10D9138363B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7" name="Content Placeholder 7"/>
          <p:cNvPicPr>
            <a:picLocks noChangeAspect="1"/>
          </p:cNvPicPr>
          <p:nvPr/>
        </p:nvPicPr>
        <p:blipFill>
          <a:blip r:embed="rId2"/>
          <a:stretch>
            <a:fillRect/>
          </a:stretch>
        </p:blipFill>
        <p:spPr>
          <a:xfrm>
            <a:off x="708668" y="2449795"/>
            <a:ext cx="4395787" cy="3247633"/>
          </a:xfrm>
          <a:prstGeom prst="rect">
            <a:avLst/>
          </a:prstGeom>
        </p:spPr>
      </p:pic>
      <p:sp>
        <p:nvSpPr>
          <p:cNvPr id="8" name="TextBox 7"/>
          <p:cNvSpPr txBox="1"/>
          <p:nvPr/>
        </p:nvSpPr>
        <p:spPr>
          <a:xfrm>
            <a:off x="5608319" y="2572512"/>
            <a:ext cx="4372293" cy="4801314"/>
          </a:xfrm>
          <a:prstGeom prst="rect">
            <a:avLst/>
          </a:prstGeom>
          <a:noFill/>
        </p:spPr>
        <p:txBody>
          <a:bodyPr wrap="square" rtlCol="0">
            <a:spAutoFit/>
          </a:bodyPr>
          <a:lstStyle/>
          <a:p>
            <a:r>
              <a:rPr lang="en-US" dirty="0" smtClean="0"/>
              <a:t>More people follow us on Facebook than we have active members.</a:t>
            </a:r>
          </a:p>
          <a:p>
            <a:endParaRPr lang="en-US" dirty="0"/>
          </a:p>
          <a:p>
            <a:r>
              <a:rPr lang="en-US" dirty="0" smtClean="0"/>
              <a:t>We also have Pinterest, an ideal visual tool.  Our involvement is in its infancy but is established.</a:t>
            </a:r>
          </a:p>
          <a:p>
            <a:endParaRPr lang="en-US" dirty="0"/>
          </a:p>
          <a:p>
            <a:r>
              <a:rPr lang="en-US" dirty="0" smtClean="0"/>
              <a:t>We are on YouTube and will greatly expand our presence</a:t>
            </a:r>
          </a:p>
          <a:p>
            <a:endParaRPr lang="en-US" dirty="0"/>
          </a:p>
          <a:p>
            <a:r>
              <a:rPr lang="en-US" dirty="0" smtClean="0"/>
              <a:t>We are also a “beta-test case” for a new social media platform called </a:t>
            </a:r>
          </a:p>
          <a:p>
            <a:r>
              <a:rPr lang="en-US" dirty="0" smtClean="0"/>
              <a:t>Timegarden.  We go live February 1.</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0046050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08" y="295729"/>
            <a:ext cx="9383205" cy="1915647"/>
          </a:xfrm>
        </p:spPr>
        <p:txBody>
          <a:bodyPr/>
          <a:lstStyle/>
          <a:p>
            <a:r>
              <a:rPr lang="en-US" dirty="0" smtClean="0"/>
              <a:t>THE INTERNET, </a:t>
            </a:r>
            <a:r>
              <a:rPr lang="en-US" b="1" dirty="0" smtClean="0"/>
              <a:t>SOCIAL MEDIA </a:t>
            </a:r>
            <a:r>
              <a:rPr lang="en-US" dirty="0" smtClean="0"/>
              <a:t>AND BRAND CONSISTENCY</a:t>
            </a:r>
            <a:endParaRPr lang="en-US" dirty="0"/>
          </a:p>
        </p:txBody>
      </p:sp>
      <p:sp>
        <p:nvSpPr>
          <p:cNvPr id="3" name="Text Placeholder 2"/>
          <p:cNvSpPr>
            <a:spLocks noGrp="1"/>
          </p:cNvSpPr>
          <p:nvPr>
            <p:ph type="body" idx="1"/>
          </p:nvPr>
        </p:nvSpPr>
        <p:spPr>
          <a:xfrm>
            <a:off x="708668" y="2572512"/>
            <a:ext cx="9497568" cy="3002200"/>
          </a:xfrm>
        </p:spPr>
        <p:txBody>
          <a:bodyPr>
            <a:normAutofit/>
          </a:bodyPr>
          <a:lstStyle/>
          <a:p>
            <a:r>
              <a:rPr lang="en-US" dirty="0" smtClean="0"/>
              <a:t> </a:t>
            </a:r>
          </a:p>
          <a:p>
            <a:endParaRPr lang="en-US" dirty="0"/>
          </a:p>
        </p:txBody>
      </p:sp>
      <p:sp>
        <p:nvSpPr>
          <p:cNvPr id="4" name="Date Placeholder 3"/>
          <p:cNvSpPr>
            <a:spLocks noGrp="1"/>
          </p:cNvSpPr>
          <p:nvPr>
            <p:ph type="dt" sz="half" idx="10"/>
          </p:nvPr>
        </p:nvSpPr>
        <p:spPr/>
        <p:txBody>
          <a:bodyPr/>
          <a:lstStyle/>
          <a:p>
            <a:fld id="{2A6F58F0-71E5-4580-983D-10D9138363B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sp>
        <p:nvSpPr>
          <p:cNvPr id="8" name="TextBox 7"/>
          <p:cNvSpPr txBox="1"/>
          <p:nvPr/>
        </p:nvSpPr>
        <p:spPr>
          <a:xfrm>
            <a:off x="4749199" y="2572512"/>
            <a:ext cx="5231413" cy="3970318"/>
          </a:xfrm>
          <a:prstGeom prst="rect">
            <a:avLst/>
          </a:prstGeom>
          <a:noFill/>
        </p:spPr>
        <p:txBody>
          <a:bodyPr wrap="square" rtlCol="0">
            <a:spAutoFit/>
          </a:bodyPr>
          <a:lstStyle/>
          <a:p>
            <a:r>
              <a:rPr lang="en-US" dirty="0" smtClean="0"/>
              <a:t>Although social media is thought to be a “young persons” thing, statistics indicate that its use, following and participation are evening out through all demographics.</a:t>
            </a:r>
          </a:p>
          <a:p>
            <a:endParaRPr lang="en-US" dirty="0"/>
          </a:p>
          <a:p>
            <a:r>
              <a:rPr lang="en-US" dirty="0" smtClean="0"/>
              <a:t>It is a perfect “low/no” cost way to promote the Society and expand our audience.</a:t>
            </a:r>
          </a:p>
          <a:p>
            <a:endParaRPr lang="en-US" dirty="0"/>
          </a:p>
          <a:p>
            <a:r>
              <a:rPr lang="en-US" dirty="0" smtClean="0"/>
              <a:t>It is also a perfect vehicle to promote participation and engagement.</a:t>
            </a:r>
          </a:p>
          <a:p>
            <a:endParaRPr lang="en-US" dirty="0"/>
          </a:p>
          <a:p>
            <a:endParaRPr lang="en-US" dirty="0" smtClean="0"/>
          </a:p>
          <a:p>
            <a:endParaRPr lang="en-US" dirty="0"/>
          </a:p>
          <a:p>
            <a:endParaRPr lang="en-US" dirty="0"/>
          </a:p>
        </p:txBody>
      </p:sp>
      <p:pic>
        <p:nvPicPr>
          <p:cNvPr id="1026" name="Picture 2" descr="Image result for social media symb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8" y="2877634"/>
            <a:ext cx="3810000" cy="100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6059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08" y="295729"/>
            <a:ext cx="9383205" cy="1915647"/>
          </a:xfrm>
        </p:spPr>
        <p:txBody>
          <a:bodyPr/>
          <a:lstStyle/>
          <a:p>
            <a:r>
              <a:rPr lang="en-US" dirty="0" smtClean="0"/>
              <a:t>THE INTERNET, SOCIAL MEDIA AND </a:t>
            </a:r>
            <a:r>
              <a:rPr lang="en-US" b="1" dirty="0" smtClean="0"/>
              <a:t>BRAND CONSISTENCY</a:t>
            </a:r>
            <a:endParaRPr lang="en-US" b="1" dirty="0"/>
          </a:p>
        </p:txBody>
      </p:sp>
      <p:sp>
        <p:nvSpPr>
          <p:cNvPr id="3" name="Text Placeholder 2"/>
          <p:cNvSpPr>
            <a:spLocks noGrp="1"/>
          </p:cNvSpPr>
          <p:nvPr>
            <p:ph type="body" idx="1"/>
          </p:nvPr>
        </p:nvSpPr>
        <p:spPr>
          <a:xfrm>
            <a:off x="708668" y="2572512"/>
            <a:ext cx="9497568" cy="3002200"/>
          </a:xfrm>
        </p:spPr>
        <p:txBody>
          <a:bodyPr>
            <a:normAutofit/>
          </a:bodyPr>
          <a:lstStyle/>
          <a:p>
            <a:r>
              <a:rPr lang="en-US" dirty="0" smtClean="0"/>
              <a:t> </a:t>
            </a:r>
          </a:p>
          <a:p>
            <a:endParaRPr lang="en-US" dirty="0"/>
          </a:p>
        </p:txBody>
      </p:sp>
      <p:sp>
        <p:nvSpPr>
          <p:cNvPr id="4" name="Date Placeholder 3"/>
          <p:cNvSpPr>
            <a:spLocks noGrp="1"/>
          </p:cNvSpPr>
          <p:nvPr>
            <p:ph type="dt" sz="half" idx="10"/>
          </p:nvPr>
        </p:nvSpPr>
        <p:spPr/>
        <p:txBody>
          <a:bodyPr/>
          <a:lstStyle/>
          <a:p>
            <a:fld id="{2A6F58F0-71E5-4580-983D-10D9138363B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18</a:t>
            </a:fld>
            <a:endParaRPr lang="en-US" dirty="0"/>
          </a:p>
        </p:txBody>
      </p:sp>
      <p:sp>
        <p:nvSpPr>
          <p:cNvPr id="8" name="TextBox 7"/>
          <p:cNvSpPr txBox="1"/>
          <p:nvPr/>
        </p:nvSpPr>
        <p:spPr>
          <a:xfrm>
            <a:off x="708669" y="2572512"/>
            <a:ext cx="9271944" cy="3970318"/>
          </a:xfrm>
          <a:prstGeom prst="rect">
            <a:avLst/>
          </a:prstGeom>
          <a:noFill/>
        </p:spPr>
        <p:txBody>
          <a:bodyPr wrap="square" rtlCol="0">
            <a:spAutoFit/>
          </a:bodyPr>
          <a:lstStyle/>
          <a:p>
            <a:r>
              <a:rPr lang="en-US" dirty="0" smtClean="0"/>
              <a:t>We put a lot of time into thinking about who and what we are, how we see ourselves and how others see us.</a:t>
            </a:r>
          </a:p>
          <a:p>
            <a:endParaRPr lang="en-US" dirty="0"/>
          </a:p>
          <a:p>
            <a:r>
              <a:rPr lang="en-US" dirty="0" smtClean="0"/>
              <a:t>It is our suggestion, and just something to think about, that at some point the Board sets aside a couple of hours and engage in a branding session. We believe that it changes the way the Society is viewed from the “inside out”.</a:t>
            </a:r>
          </a:p>
          <a:p>
            <a:endParaRPr lang="en-US" dirty="0"/>
          </a:p>
          <a:p>
            <a:r>
              <a:rPr lang="en-US" dirty="0" smtClean="0"/>
              <a:t>Robin Drake has contributed hugely to giving us material “looks”, right down to fonts in printed material, that will serve as a basis for presenting out brand in a consistent and “recognizable” manner.</a:t>
            </a:r>
          </a:p>
          <a:p>
            <a:endParaRPr lang="en-US" dirty="0"/>
          </a:p>
          <a:p>
            <a:endParaRPr lang="en-US" dirty="0" smtClean="0"/>
          </a:p>
          <a:p>
            <a:endParaRPr lang="en-US" dirty="0"/>
          </a:p>
          <a:p>
            <a:endParaRPr lang="en-US" dirty="0"/>
          </a:p>
        </p:txBody>
      </p:sp>
      <p:sp>
        <p:nvSpPr>
          <p:cNvPr id="9" name="TextBox 8"/>
          <p:cNvSpPr txBox="1"/>
          <p:nvPr/>
        </p:nvSpPr>
        <p:spPr>
          <a:xfrm>
            <a:off x="5457452" y="5122929"/>
            <a:ext cx="3966892" cy="369332"/>
          </a:xfrm>
          <a:prstGeom prst="rect">
            <a:avLst/>
          </a:prstGeom>
          <a:noFill/>
        </p:spPr>
        <p:txBody>
          <a:bodyPr wrap="square" rtlCol="0">
            <a:spAutoFit/>
          </a:bodyPr>
          <a:lstStyle/>
          <a:p>
            <a:r>
              <a:rPr lang="en-US" b="1" dirty="0" smtClean="0"/>
              <a:t>Primary Action </a:t>
            </a:r>
            <a:r>
              <a:rPr lang="en-US" b="1" dirty="0"/>
              <a:t>I</a:t>
            </a:r>
            <a:r>
              <a:rPr lang="en-US" b="1" dirty="0" smtClean="0"/>
              <a:t>tem</a:t>
            </a:r>
            <a:endParaRPr lang="en-US" b="1" dirty="0"/>
          </a:p>
        </p:txBody>
      </p:sp>
    </p:spTree>
    <p:extLst>
      <p:ext uri="{BB962C8B-B14F-4D97-AF65-F5344CB8AC3E}">
        <p14:creationId xmlns:p14="http://schemas.microsoft.com/office/powerpoint/2010/main" val="28663950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8099" y="679572"/>
            <a:ext cx="5195997" cy="3697224"/>
          </a:xfrm>
        </p:spPr>
        <p:txBody>
          <a:bodyPr/>
          <a:lstStyle/>
          <a:p>
            <a:pPr marL="0" indent="0">
              <a:buNone/>
            </a:pPr>
            <a:r>
              <a:rPr lang="en-US" dirty="0" smtClean="0"/>
              <a:t>We now seek to infuse everything we do with these “key words” and visuals.  We want to do this consistently.  Perhaps this example will help:</a:t>
            </a:r>
            <a:endParaRPr lang="en-US" dirty="0"/>
          </a:p>
        </p:txBody>
      </p:sp>
      <p:sp>
        <p:nvSpPr>
          <p:cNvPr id="4" name="Text Placeholder 3"/>
          <p:cNvSpPr>
            <a:spLocks noGrp="1"/>
          </p:cNvSpPr>
          <p:nvPr>
            <p:ph type="body" sz="half" idx="2"/>
          </p:nvPr>
        </p:nvSpPr>
        <p:spPr>
          <a:xfrm>
            <a:off x="1124590" y="1943100"/>
            <a:ext cx="3401063" cy="3482859"/>
          </a:xfrm>
        </p:spPr>
        <p:txBody>
          <a:bodyPr>
            <a:normAutofit lnSpcReduction="10000"/>
          </a:bodyPr>
          <a:lstStyle/>
          <a:p>
            <a:r>
              <a:rPr lang="en-US" sz="1800" dirty="0" smtClean="0"/>
              <a:t>Our “attributes” were:</a:t>
            </a:r>
          </a:p>
          <a:p>
            <a:r>
              <a:rPr lang="en-US" sz="1800" i="1" dirty="0"/>
              <a:t>Timely, Transitional, Community, Innovative, Stable, Energetic, Engaging, Important, Valuable, Growing, Historical, Underutilized, Creative</a:t>
            </a:r>
            <a:endParaRPr lang="en-US" sz="1800" dirty="0"/>
          </a:p>
          <a:p>
            <a:r>
              <a:rPr lang="en-US" sz="1800" dirty="0" smtClean="0"/>
              <a:t>Others considered were:</a:t>
            </a:r>
          </a:p>
          <a:p>
            <a:r>
              <a:rPr lang="en-US" sz="1800" i="1" dirty="0"/>
              <a:t>Aspirational, Hidden, Undiscovered, Misunderstood, Mysterious</a:t>
            </a:r>
            <a:endParaRPr lang="en-US" sz="1800" dirty="0"/>
          </a:p>
          <a:p>
            <a:endParaRPr lang="en-US" dirty="0" smtClean="0"/>
          </a:p>
        </p:txBody>
      </p:sp>
      <p:sp>
        <p:nvSpPr>
          <p:cNvPr id="5" name="Date Placeholder 4"/>
          <p:cNvSpPr>
            <a:spLocks noGrp="1"/>
          </p:cNvSpPr>
          <p:nvPr>
            <p:ph type="dt" sz="half" idx="10"/>
          </p:nvPr>
        </p:nvSpPr>
        <p:spPr/>
        <p:txBody>
          <a:bodyPr/>
          <a:lstStyle/>
          <a:p>
            <a:fld id="{D2DBBEE5-E862-4C30-ABC2-360F3D1E90B7}" type="datetime1">
              <a:rPr lang="en-US" smtClean="0"/>
              <a:t>1/11/2016</a:t>
            </a:fld>
            <a:endParaRPr lang="en-US" dirty="0"/>
          </a:p>
        </p:txBody>
      </p:sp>
      <p:sp>
        <p:nvSpPr>
          <p:cNvPr id="6" name="Footer Placeholder 5"/>
          <p:cNvSpPr>
            <a:spLocks noGrp="1"/>
          </p:cNvSpPr>
          <p:nvPr>
            <p:ph type="ftr" sz="quarter" idx="11"/>
          </p:nvPr>
        </p:nvSpPr>
        <p:spPr/>
        <p:txBody>
          <a:bodyPr/>
          <a:lstStyle/>
          <a:p>
            <a:r>
              <a:rPr lang="en-US" dirty="0" smtClean="0"/>
              <a:t>House/Shelter Island Historical/draft document summary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19</a:t>
            </a:fld>
            <a:endParaRPr lang="en-US" dirty="0"/>
          </a:p>
        </p:txBody>
      </p:sp>
      <p:sp>
        <p:nvSpPr>
          <p:cNvPr id="8" name="Title 7"/>
          <p:cNvSpPr>
            <a:spLocks noGrp="1"/>
          </p:cNvSpPr>
          <p:nvPr>
            <p:ph type="title"/>
          </p:nvPr>
        </p:nvSpPr>
        <p:spPr>
          <a:xfrm>
            <a:off x="1996200" y="-44328"/>
            <a:ext cx="7708631" cy="1447800"/>
          </a:xfrm>
        </p:spPr>
        <p:txBody>
          <a:bodyPr/>
          <a:lstStyle/>
          <a:p>
            <a:r>
              <a:rPr lang="en-US" dirty="0" smtClean="0"/>
              <a:t>Remember the Branding Slide from earlier?</a:t>
            </a: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0627" y="3377697"/>
            <a:ext cx="3581400" cy="1676400"/>
          </a:xfrm>
          <a:prstGeom prst="rect">
            <a:avLst/>
          </a:prstGeom>
        </p:spPr>
      </p:pic>
    </p:spTree>
    <p:extLst>
      <p:ext uri="{BB962C8B-B14F-4D97-AF65-F5344CB8AC3E}">
        <p14:creationId xmlns:p14="http://schemas.microsoft.com/office/powerpoint/2010/main" val="2759288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formed a Committee</a:t>
            </a:r>
            <a:endParaRPr lang="en-US" dirty="0"/>
          </a:p>
        </p:txBody>
      </p:sp>
      <p:sp>
        <p:nvSpPr>
          <p:cNvPr id="4" name="Text Placeholder 3"/>
          <p:cNvSpPr>
            <a:spLocks noGrp="1"/>
          </p:cNvSpPr>
          <p:nvPr>
            <p:ph type="body" sz="half" idx="2"/>
          </p:nvPr>
        </p:nvSpPr>
        <p:spPr/>
        <p:txBody>
          <a:bodyPr/>
          <a:lstStyle/>
          <a:p>
            <a:r>
              <a:rPr lang="en-US" dirty="0" smtClean="0"/>
              <a:t>Some remarkable and insightful people stepped forward and gave of their time, talents, and “brains”.</a:t>
            </a:r>
            <a:endParaRPr lang="en-US" dirty="0"/>
          </a:p>
        </p:txBody>
      </p:sp>
      <p:sp>
        <p:nvSpPr>
          <p:cNvPr id="5" name="Date Placeholder 4"/>
          <p:cNvSpPr>
            <a:spLocks noGrp="1"/>
          </p:cNvSpPr>
          <p:nvPr>
            <p:ph type="dt" sz="half" idx="10"/>
          </p:nvPr>
        </p:nvSpPr>
        <p:spPr/>
        <p:txBody>
          <a:bodyPr/>
          <a:lstStyle/>
          <a:p>
            <a:fld id="{7E958A3C-54EB-4B33-969E-DF0B7A481361}" type="datetime1">
              <a:rPr lang="en-US" smtClean="0"/>
              <a:t>1/11/2016</a:t>
            </a:fld>
            <a:endParaRPr lang="en-US" dirty="0"/>
          </a:p>
        </p:txBody>
      </p:sp>
      <p:sp>
        <p:nvSpPr>
          <p:cNvPr id="6" name="Footer Placeholder 5"/>
          <p:cNvSpPr>
            <a:spLocks noGrp="1"/>
          </p:cNvSpPr>
          <p:nvPr>
            <p:ph type="ftr" sz="quarter" idx="11"/>
          </p:nvPr>
        </p:nvSpPr>
        <p:spPr/>
        <p:txBody>
          <a:bodyPr/>
          <a:lstStyle/>
          <a:p>
            <a:r>
              <a:rPr lang="en-US" dirty="0" smtClean="0"/>
              <a:t>House/Shelter Island Historical/draft document summary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a:t>
            </a:fld>
            <a:endParaRPr lang="en-US" dirty="0"/>
          </a:p>
        </p:txBody>
      </p:sp>
      <p:sp>
        <p:nvSpPr>
          <p:cNvPr id="8" name="TextBox 7"/>
          <p:cNvSpPr txBox="1"/>
          <p:nvPr/>
        </p:nvSpPr>
        <p:spPr>
          <a:xfrm>
            <a:off x="6860868" y="2438400"/>
            <a:ext cx="3023616" cy="1754326"/>
          </a:xfrm>
          <a:prstGeom prst="rect">
            <a:avLst/>
          </a:prstGeom>
          <a:noFill/>
        </p:spPr>
        <p:txBody>
          <a:bodyPr wrap="square" rtlCol="0">
            <a:spAutoFit/>
          </a:bodyPr>
          <a:lstStyle/>
          <a:p>
            <a:r>
              <a:rPr lang="en-US" dirty="0" smtClean="0"/>
              <a:t>Janet D’Amato</a:t>
            </a:r>
          </a:p>
          <a:p>
            <a:r>
              <a:rPr lang="en-US" dirty="0" smtClean="0"/>
              <a:t>Belle Larue</a:t>
            </a:r>
          </a:p>
          <a:p>
            <a:r>
              <a:rPr lang="en-US" dirty="0" smtClean="0"/>
              <a:t>Jackie Black</a:t>
            </a:r>
          </a:p>
          <a:p>
            <a:r>
              <a:rPr lang="en-US" dirty="0" smtClean="0"/>
              <a:t>Robin Drake</a:t>
            </a:r>
          </a:p>
          <a:p>
            <a:r>
              <a:rPr lang="en-US" dirty="0" smtClean="0"/>
              <a:t>Nanette Lawrenson</a:t>
            </a:r>
          </a:p>
          <a:p>
            <a:r>
              <a:rPr lang="en-US" dirty="0" smtClean="0"/>
              <a:t>Alexandra Binder</a:t>
            </a:r>
            <a:endParaRPr lang="en-US" dirty="0"/>
          </a:p>
        </p:txBody>
      </p:sp>
    </p:spTree>
    <p:extLst>
      <p:ext uri="{BB962C8B-B14F-4D97-AF65-F5344CB8AC3E}">
        <p14:creationId xmlns:p14="http://schemas.microsoft.com/office/powerpoint/2010/main" val="4096468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67968" y="2639033"/>
            <a:ext cx="7834496" cy="1477328"/>
          </a:xfrm>
          <a:prstGeom prst="rect">
            <a:avLst/>
          </a:prstGeom>
          <a:noFill/>
        </p:spPr>
        <p:txBody>
          <a:bodyPr wrap="square" rtlCol="0">
            <a:spAutoFit/>
          </a:bodyPr>
          <a:lstStyle/>
          <a:p>
            <a:r>
              <a:rPr lang="en-US" dirty="0" smtClean="0"/>
              <a:t>We looked at the Website to see if could support our “brand” and if it were representative of who we are. We developed some sample looks.  The goal is to look “clean and fresh”, vigorous, and friendly.</a:t>
            </a:r>
          </a:p>
          <a:p>
            <a:endParaRPr lang="en-US" dirty="0"/>
          </a:p>
          <a:p>
            <a:endParaRPr lang="en-US" dirty="0"/>
          </a:p>
        </p:txBody>
      </p:sp>
      <p:sp>
        <p:nvSpPr>
          <p:cNvPr id="3" name="TextBox 2"/>
          <p:cNvSpPr txBox="1"/>
          <p:nvPr/>
        </p:nvSpPr>
        <p:spPr>
          <a:xfrm>
            <a:off x="1353312" y="3638729"/>
            <a:ext cx="7749152" cy="2523768"/>
          </a:xfrm>
          <a:prstGeom prst="rect">
            <a:avLst/>
          </a:prstGeom>
          <a:noFill/>
        </p:spPr>
        <p:txBody>
          <a:bodyPr wrap="square" rtlCol="0">
            <a:spAutoFit/>
          </a:bodyPr>
          <a:lstStyle/>
          <a:p>
            <a:r>
              <a:rPr lang="en-US" sz="2800" dirty="0">
                <a:hlinkClick r:id="rId3"/>
              </a:rPr>
              <a:t>http://sisdraft3clean.weebly.com</a:t>
            </a:r>
            <a:r>
              <a:rPr lang="en-US" sz="2800" dirty="0" smtClean="0">
                <a:hlinkClick r:id="rId3"/>
              </a:rPr>
              <a:t>/</a:t>
            </a:r>
            <a:endParaRPr lang="en-US" sz="2800" dirty="0" smtClean="0"/>
          </a:p>
          <a:p>
            <a:endParaRPr lang="en-US" sz="2800" dirty="0" smtClean="0"/>
          </a:p>
          <a:p>
            <a:r>
              <a:rPr lang="en-US" sz="2800" dirty="0">
                <a:hlinkClick r:id="rId4"/>
              </a:rPr>
              <a:t>http://shhs2.weebly.com</a:t>
            </a:r>
            <a:r>
              <a:rPr lang="en-US" sz="2800" dirty="0" smtClean="0">
                <a:hlinkClick r:id="rId4"/>
              </a:rPr>
              <a:t>/</a:t>
            </a:r>
            <a:endParaRPr lang="en-US" sz="2800" dirty="0" smtClean="0"/>
          </a:p>
          <a:p>
            <a:endParaRPr lang="en-US" sz="2800" dirty="0" smtClean="0"/>
          </a:p>
          <a:p>
            <a:r>
              <a:rPr lang="en-US" sz="2800" dirty="0">
                <a:hlinkClick r:id="rId5"/>
              </a:rPr>
              <a:t>http://sihsociety.weebly.com</a:t>
            </a:r>
            <a:r>
              <a:rPr lang="en-US" sz="2800" dirty="0" smtClean="0">
                <a:hlinkClick r:id="rId5"/>
              </a:rPr>
              <a:t>/</a:t>
            </a:r>
            <a:endParaRPr lang="en-US" sz="2800" dirty="0" smtClean="0"/>
          </a:p>
          <a:p>
            <a:endParaRPr lang="en-US" dirty="0"/>
          </a:p>
        </p:txBody>
      </p:sp>
      <p:sp>
        <p:nvSpPr>
          <p:cNvPr id="4" name="Date Placeholder 3"/>
          <p:cNvSpPr>
            <a:spLocks noGrp="1"/>
          </p:cNvSpPr>
          <p:nvPr>
            <p:ph type="dt" sz="half" idx="10"/>
          </p:nvPr>
        </p:nvSpPr>
        <p:spPr/>
        <p:txBody>
          <a:bodyPr/>
          <a:lstStyle/>
          <a:p>
            <a:fld id="{854AACB1-3212-4AF5-AF63-4B8C89F788AE}"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sp>
        <p:nvSpPr>
          <p:cNvPr id="9" name="Title 1"/>
          <p:cNvSpPr txBox="1">
            <a:spLocks/>
          </p:cNvSpPr>
          <p:nvPr/>
        </p:nvSpPr>
        <p:spPr>
          <a:xfrm>
            <a:off x="1115334" y="985276"/>
            <a:ext cx="9383205" cy="1915647"/>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THE INTERNET, SOCIAL MEDIA AND </a:t>
            </a:r>
            <a:r>
              <a:rPr lang="en-US" b="1" dirty="0" smtClean="0"/>
              <a:t>BRAND CONSISTENCY</a:t>
            </a:r>
            <a:endParaRPr lang="en-US" b="1" dirty="0"/>
          </a:p>
        </p:txBody>
      </p:sp>
      <p:sp>
        <p:nvSpPr>
          <p:cNvPr id="10" name="Left Arrow 9"/>
          <p:cNvSpPr/>
          <p:nvPr/>
        </p:nvSpPr>
        <p:spPr>
          <a:xfrm>
            <a:off x="7315200" y="5307595"/>
            <a:ext cx="1377696" cy="6461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9052559" y="5353723"/>
            <a:ext cx="1828911" cy="1200329"/>
          </a:xfrm>
          <a:prstGeom prst="rect">
            <a:avLst/>
          </a:prstGeom>
          <a:noFill/>
        </p:spPr>
        <p:txBody>
          <a:bodyPr wrap="square" rtlCol="0">
            <a:spAutoFit/>
          </a:bodyPr>
          <a:lstStyle/>
          <a:p>
            <a:r>
              <a:rPr lang="en-US" dirty="0" smtClean="0"/>
              <a:t>We liked this one best, it is the one we opened with.</a:t>
            </a:r>
            <a:endParaRPr lang="en-US" dirty="0"/>
          </a:p>
        </p:txBody>
      </p:sp>
    </p:spTree>
    <p:extLst>
      <p:ext uri="{BB962C8B-B14F-4D97-AF65-F5344CB8AC3E}">
        <p14:creationId xmlns:p14="http://schemas.microsoft.com/office/powerpoint/2010/main" val="1672643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2" y="213471"/>
            <a:ext cx="3401064" cy="1447800"/>
          </a:xfrm>
        </p:spPr>
        <p:txBody>
          <a:bodyPr/>
          <a:lstStyle/>
          <a:p>
            <a:r>
              <a:rPr lang="en-US" dirty="0" smtClean="0"/>
              <a:t>COLLECTIVE ACCESS</a:t>
            </a:r>
            <a:endParaRPr lang="en-US" dirty="0"/>
          </a:p>
        </p:txBody>
      </p:sp>
      <p:sp>
        <p:nvSpPr>
          <p:cNvPr id="4" name="Text Placeholder 3"/>
          <p:cNvSpPr>
            <a:spLocks noGrp="1"/>
          </p:cNvSpPr>
          <p:nvPr>
            <p:ph type="body" sz="half" idx="2"/>
          </p:nvPr>
        </p:nvSpPr>
        <p:spPr>
          <a:xfrm>
            <a:off x="1070421" y="1763776"/>
            <a:ext cx="3401063" cy="3673856"/>
          </a:xfrm>
        </p:spPr>
        <p:txBody>
          <a:bodyPr>
            <a:normAutofit lnSpcReduction="10000"/>
          </a:bodyPr>
          <a:lstStyle/>
          <a:p>
            <a:r>
              <a:rPr lang="en-US" dirty="0" smtClean="0"/>
              <a:t>We have large amounts of our collection catalogued in a program called “Collective Access”.</a:t>
            </a:r>
          </a:p>
          <a:p>
            <a:endParaRPr lang="en-US" dirty="0"/>
          </a:p>
          <a:p>
            <a:r>
              <a:rPr lang="en-US" dirty="0" smtClean="0"/>
              <a:t>Utilizing a simpler, or image friendly web-platform, we can install a Collective Access program (free) called Pawtucket on our server, that would allow us to feature selected parts of our collection ON OUR WEBSITE and provide the public with free or paid, general access.</a:t>
            </a:r>
          </a:p>
          <a:p>
            <a:endParaRPr lang="en-US" dirty="0"/>
          </a:p>
          <a:p>
            <a:r>
              <a:rPr lang="en-US" dirty="0" smtClean="0"/>
              <a:t>We are in a unique position to pursue making large segments of our collection visible to the world.</a:t>
            </a:r>
            <a:endParaRPr lang="en-US" dirty="0"/>
          </a:p>
        </p:txBody>
      </p:sp>
      <p:sp>
        <p:nvSpPr>
          <p:cNvPr id="5" name="Date Placeholder 4"/>
          <p:cNvSpPr>
            <a:spLocks noGrp="1"/>
          </p:cNvSpPr>
          <p:nvPr>
            <p:ph type="dt" sz="half" idx="10"/>
          </p:nvPr>
        </p:nvSpPr>
        <p:spPr/>
        <p:txBody>
          <a:bodyPr/>
          <a:lstStyle/>
          <a:p>
            <a:fld id="{D2DBBEE5-E862-4C30-ABC2-360F3D1E90B7}" type="datetime1">
              <a:rPr lang="en-US" smtClean="0"/>
              <a:t>1/11/2016</a:t>
            </a:fld>
            <a:endParaRPr lang="en-US" dirty="0"/>
          </a:p>
        </p:txBody>
      </p:sp>
      <p:sp>
        <p:nvSpPr>
          <p:cNvPr id="6" name="Footer Placeholder 5"/>
          <p:cNvSpPr>
            <a:spLocks noGrp="1"/>
          </p:cNvSpPr>
          <p:nvPr>
            <p:ph type="ftr" sz="quarter" idx="11"/>
          </p:nvPr>
        </p:nvSpPr>
        <p:spPr/>
        <p:txBody>
          <a:bodyPr/>
          <a:lstStyle/>
          <a:p>
            <a:r>
              <a:rPr lang="en-US" smtClean="0"/>
              <a:t>House/Shelter Island Historical/draft document summary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1028" name="Picture 4" descr="https://alexwatkins123.files.wordpress.com/2011/10/collectiveacces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4068" y="937371"/>
            <a:ext cx="5195888" cy="39164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045878" y="4975967"/>
            <a:ext cx="4732268" cy="923330"/>
          </a:xfrm>
          <a:prstGeom prst="rect">
            <a:avLst/>
          </a:prstGeom>
          <a:noFill/>
        </p:spPr>
        <p:txBody>
          <a:bodyPr wrap="square" rtlCol="0">
            <a:spAutoFit/>
          </a:bodyPr>
          <a:lstStyle/>
          <a:p>
            <a:r>
              <a:rPr lang="en-US" dirty="0" smtClean="0"/>
              <a:t>Our collection would, of course, be suitably protect by </a:t>
            </a:r>
            <a:r>
              <a:rPr lang="en-US" dirty="0" err="1" smtClean="0"/>
              <a:t>watermarkting</a:t>
            </a:r>
            <a:r>
              <a:rPr lang="en-US" dirty="0" smtClean="0"/>
              <a:t> and resolution modification as needed.</a:t>
            </a:r>
            <a:endParaRPr lang="en-US" dirty="0"/>
          </a:p>
        </p:txBody>
      </p:sp>
      <p:sp>
        <p:nvSpPr>
          <p:cNvPr id="12" name="TextBox 11"/>
          <p:cNvSpPr txBox="1"/>
          <p:nvPr/>
        </p:nvSpPr>
        <p:spPr>
          <a:xfrm>
            <a:off x="1154952" y="506970"/>
            <a:ext cx="3966892" cy="369332"/>
          </a:xfrm>
          <a:prstGeom prst="rect">
            <a:avLst/>
          </a:prstGeom>
          <a:noFill/>
        </p:spPr>
        <p:txBody>
          <a:bodyPr wrap="square" rtlCol="0">
            <a:spAutoFit/>
          </a:bodyPr>
          <a:lstStyle/>
          <a:p>
            <a:r>
              <a:rPr lang="en-US" b="1" dirty="0" smtClean="0"/>
              <a:t>Primary Action </a:t>
            </a:r>
            <a:r>
              <a:rPr lang="en-US" b="1" dirty="0"/>
              <a:t>I</a:t>
            </a:r>
            <a:r>
              <a:rPr lang="en-US" b="1" dirty="0" smtClean="0"/>
              <a:t>tem</a:t>
            </a:r>
            <a:endParaRPr lang="en-US" b="1" dirty="0"/>
          </a:p>
        </p:txBody>
      </p:sp>
    </p:spTree>
    <p:extLst>
      <p:ext uri="{BB962C8B-B14F-4D97-AF65-F5344CB8AC3E}">
        <p14:creationId xmlns:p14="http://schemas.microsoft.com/office/powerpoint/2010/main" val="1938572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08" y="295729"/>
            <a:ext cx="9383205" cy="1915647"/>
          </a:xfrm>
        </p:spPr>
        <p:txBody>
          <a:bodyPr/>
          <a:lstStyle/>
          <a:p>
            <a:r>
              <a:rPr lang="en-US" dirty="0" smtClean="0"/>
              <a:t>Back to our three key areas</a:t>
            </a:r>
            <a:endParaRPr lang="en-US" dirty="0"/>
          </a:p>
        </p:txBody>
      </p:sp>
      <p:sp>
        <p:nvSpPr>
          <p:cNvPr id="3" name="Text Placeholder 2"/>
          <p:cNvSpPr>
            <a:spLocks noGrp="1"/>
          </p:cNvSpPr>
          <p:nvPr>
            <p:ph type="body" idx="1"/>
          </p:nvPr>
        </p:nvSpPr>
        <p:spPr>
          <a:xfrm>
            <a:off x="707136" y="2947496"/>
            <a:ext cx="9497568" cy="2526711"/>
          </a:xfrm>
        </p:spPr>
        <p:txBody>
          <a:bodyPr>
            <a:normAutofit/>
          </a:bodyPr>
          <a:lstStyle/>
          <a:p>
            <a:r>
              <a:rPr lang="en-US" dirty="0" smtClean="0"/>
              <a:t>Demographic growth</a:t>
            </a:r>
          </a:p>
          <a:p>
            <a:endParaRPr lang="en-US" dirty="0"/>
          </a:p>
          <a:p>
            <a:r>
              <a:rPr lang="en-US" dirty="0" smtClean="0"/>
              <a:t>Internet activities</a:t>
            </a:r>
          </a:p>
          <a:p>
            <a:endParaRPr lang="en-US" dirty="0"/>
          </a:p>
          <a:p>
            <a:r>
              <a:rPr lang="en-US" sz="2800" b="1" dirty="0" smtClean="0"/>
              <a:t>Overall efficiency</a:t>
            </a:r>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2A6F58F0-71E5-4580-983D-10D9138363B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24802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All events must have staff and material support as well as consistent preparation</a:t>
            </a:r>
            <a:endParaRPr lang="en-US" sz="3200" dirty="0"/>
          </a:p>
        </p:txBody>
      </p:sp>
      <p:sp>
        <p:nvSpPr>
          <p:cNvPr id="3" name="Content Placeholder 2"/>
          <p:cNvSpPr>
            <a:spLocks noGrp="1"/>
          </p:cNvSpPr>
          <p:nvPr>
            <p:ph idx="1"/>
          </p:nvPr>
        </p:nvSpPr>
        <p:spPr/>
        <p:txBody>
          <a:bodyPr/>
          <a:lstStyle/>
          <a:p>
            <a:r>
              <a:rPr lang="en-US" dirty="0" smtClean="0"/>
              <a:t>To maximize our impact, every event, no matter how informal or formal, should have the same degree of behind the scenes preparation.</a:t>
            </a:r>
          </a:p>
          <a:p>
            <a:r>
              <a:rPr lang="en-US" dirty="0" smtClean="0"/>
              <a:t>Part of our branding exercise noted that we, as a society, need to have a certain uniform “look and feel” that extends to events, the materials that promote them, and that everything we do that the community sees be indicative of the Society.</a:t>
            </a:r>
          </a:p>
          <a:p>
            <a:r>
              <a:rPr lang="en-US" b="1" i="1" u="sng" dirty="0" smtClean="0"/>
              <a:t>The attendees should walk away with the sense that as effortless as each event seems to be, there was meticulous preparation behind the scenes.</a:t>
            </a:r>
            <a:endParaRPr lang="en-US" b="1" i="1" u="sng" dirty="0"/>
          </a:p>
        </p:txBody>
      </p:sp>
      <p:sp>
        <p:nvSpPr>
          <p:cNvPr id="4" name="Date Placeholder 3"/>
          <p:cNvSpPr>
            <a:spLocks noGrp="1"/>
          </p:cNvSpPr>
          <p:nvPr>
            <p:ph type="dt" sz="half" idx="10"/>
          </p:nvPr>
        </p:nvSpPr>
        <p:spPr/>
        <p:txBody>
          <a:bodyPr/>
          <a:lstStyle/>
          <a:p>
            <a:fld id="{63AAE2F5-6FC0-460C-B0AB-1759EF7DCCE6}"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126268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B1659DF-59D6-4548-B2DF-D6A615BA1D31}" type="datetime1">
              <a:rPr lang="en-US" smtClean="0"/>
              <a:t>1/11/2016</a:t>
            </a:fld>
            <a:endParaRPr lang="en-US" dirty="0"/>
          </a:p>
        </p:txBody>
      </p:sp>
      <p:sp>
        <p:nvSpPr>
          <p:cNvPr id="4" name="Footer Placeholder 3"/>
          <p:cNvSpPr>
            <a:spLocks noGrp="1"/>
          </p:cNvSpPr>
          <p:nvPr>
            <p:ph type="ftr" sz="quarter" idx="11"/>
          </p:nvPr>
        </p:nvSpPr>
        <p:spPr/>
        <p:txBody>
          <a:bodyPr/>
          <a:lstStyle/>
          <a:p>
            <a:r>
              <a:rPr lang="en-US" dirty="0" smtClean="0"/>
              <a:t>House/Shelter Island Historical/draft document summary</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sp>
        <p:nvSpPr>
          <p:cNvPr id="6" name="Title 1"/>
          <p:cNvSpPr>
            <a:spLocks noGrp="1"/>
          </p:cNvSpPr>
          <p:nvPr>
            <p:ph type="title"/>
          </p:nvPr>
        </p:nvSpPr>
        <p:spPr/>
        <p:txBody>
          <a:bodyPr/>
          <a:lstStyle/>
          <a:p>
            <a:r>
              <a:rPr lang="en-US" dirty="0" smtClean="0"/>
              <a:t>Preparation to execution</a:t>
            </a:r>
            <a:endParaRPr lang="en-US" dirty="0"/>
          </a:p>
        </p:txBody>
      </p:sp>
      <p:sp>
        <p:nvSpPr>
          <p:cNvPr id="7" name="TextBox 6"/>
          <p:cNvSpPr txBox="1"/>
          <p:nvPr/>
        </p:nvSpPr>
        <p:spPr>
          <a:xfrm>
            <a:off x="914400" y="1694688"/>
            <a:ext cx="8375904" cy="3970318"/>
          </a:xfrm>
          <a:prstGeom prst="rect">
            <a:avLst/>
          </a:prstGeom>
          <a:noFill/>
        </p:spPr>
        <p:txBody>
          <a:bodyPr wrap="square" rtlCol="0">
            <a:spAutoFit/>
          </a:bodyPr>
          <a:lstStyle/>
          <a:p>
            <a:r>
              <a:rPr lang="en-US" dirty="0" smtClean="0"/>
              <a:t>We call your attention to other files found on the Board Tab on the sample website.</a:t>
            </a:r>
          </a:p>
          <a:p>
            <a:endParaRPr lang="en-US" dirty="0"/>
          </a:p>
          <a:p>
            <a:pPr marL="342900" indent="-342900">
              <a:buFont typeface="+mj-lt"/>
              <a:buAutoNum type="arabicPeriod"/>
            </a:pPr>
            <a:r>
              <a:rPr lang="en-US" dirty="0" smtClean="0"/>
              <a:t>One is a ROI Calculator that we will use in planning the event so that we can forecast and then measure costs and results.</a:t>
            </a:r>
          </a:p>
          <a:p>
            <a:pPr marL="342900" indent="-342900">
              <a:buFont typeface="+mj-lt"/>
              <a:buAutoNum type="arabicPeriod"/>
            </a:pPr>
            <a:endParaRPr lang="en-US" dirty="0"/>
          </a:p>
          <a:p>
            <a:pPr marL="342900" indent="-342900">
              <a:buFont typeface="+mj-lt"/>
              <a:buAutoNum type="arabicPeriod"/>
            </a:pPr>
            <a:r>
              <a:rPr lang="en-US" dirty="0" smtClean="0"/>
              <a:t>A second is a set of excel sheets that indicate a timeline of events and the planning schedule involved for each. This schedule is in draft stage as we have not as yet determined some dates – particularly in kids activities and in some proposed events that aren’t as yet “tied down”.</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30310240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500" y="295729"/>
            <a:ext cx="8825657" cy="1008815"/>
          </a:xfrm>
        </p:spPr>
        <p:txBody>
          <a:bodyPr/>
          <a:lstStyle/>
          <a:p>
            <a:r>
              <a:rPr lang="en-US" dirty="0" smtClean="0"/>
              <a:t>Nuts and Bolts - </a:t>
            </a:r>
            <a:r>
              <a:rPr lang="en-US" b="1" dirty="0" smtClean="0"/>
              <a:t>Involvement</a:t>
            </a:r>
            <a:endParaRPr lang="en-US" b="1" dirty="0"/>
          </a:p>
        </p:txBody>
      </p:sp>
      <p:sp>
        <p:nvSpPr>
          <p:cNvPr id="3" name="Text Placeholder 2"/>
          <p:cNvSpPr>
            <a:spLocks noGrp="1"/>
          </p:cNvSpPr>
          <p:nvPr>
            <p:ph type="body" idx="1"/>
          </p:nvPr>
        </p:nvSpPr>
        <p:spPr>
          <a:xfrm>
            <a:off x="850155" y="1815473"/>
            <a:ext cx="9648384" cy="4341487"/>
          </a:xfrm>
        </p:spPr>
        <p:txBody>
          <a:bodyPr>
            <a:normAutofit/>
          </a:bodyPr>
          <a:lstStyle/>
          <a:p>
            <a:endParaRPr lang="en-US" dirty="0" smtClean="0"/>
          </a:p>
          <a:p>
            <a:r>
              <a:rPr lang="en-US" dirty="0" smtClean="0"/>
              <a:t>We look at capacity building as packaging the society to effectively reach as much of the community (and beyond) as possible and that by identifying the over all goal of involvement, we can meet it by </a:t>
            </a:r>
          </a:p>
          <a:p>
            <a:pPr marL="457200" indent="-457200">
              <a:buFont typeface="+mj-lt"/>
              <a:buAutoNum type="arabicPeriod"/>
            </a:pPr>
            <a:r>
              <a:rPr lang="en-US" dirty="0" smtClean="0"/>
              <a:t>Directed demographic growth</a:t>
            </a:r>
          </a:p>
          <a:p>
            <a:pPr marL="457200" indent="-457200">
              <a:buFont typeface="+mj-lt"/>
              <a:buAutoNum type="arabicPeriod"/>
            </a:pPr>
            <a:r>
              <a:rPr lang="en-US" dirty="0" smtClean="0"/>
              <a:t>Internet activities</a:t>
            </a:r>
          </a:p>
          <a:p>
            <a:pPr marL="457200" indent="-457200">
              <a:buFont typeface="+mj-lt"/>
              <a:buAutoNum type="arabicPeriod"/>
            </a:pPr>
            <a:r>
              <a:rPr lang="en-US" dirty="0" smtClean="0"/>
              <a:t>Procedures that lead to efficiency</a:t>
            </a:r>
            <a:endParaRPr lang="en-US" dirty="0"/>
          </a:p>
          <a:p>
            <a:r>
              <a:rPr lang="en-US" dirty="0" smtClean="0"/>
              <a:t>These are Just some rules to live by.  Every time we open our doors, we establish our own personal contact point where we actually come face to face with the island.  </a:t>
            </a:r>
            <a:endParaRPr lang="en-US" dirty="0"/>
          </a:p>
        </p:txBody>
      </p:sp>
      <p:sp>
        <p:nvSpPr>
          <p:cNvPr id="4" name="Date Placeholder 3"/>
          <p:cNvSpPr>
            <a:spLocks noGrp="1"/>
          </p:cNvSpPr>
          <p:nvPr>
            <p:ph type="dt" sz="half" idx="10"/>
          </p:nvPr>
        </p:nvSpPr>
        <p:spPr/>
        <p:txBody>
          <a:bodyPr/>
          <a:lstStyle/>
          <a:p>
            <a:fld id="{2A6F58F0-71E5-4580-983D-10D9138363B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25</a:t>
            </a:fld>
            <a:endParaRPr lang="en-US" dirty="0"/>
          </a:p>
        </p:txBody>
      </p:sp>
      <p:sp>
        <p:nvSpPr>
          <p:cNvPr id="7" name="TextBox 6"/>
          <p:cNvSpPr txBox="1"/>
          <p:nvPr/>
        </p:nvSpPr>
        <p:spPr>
          <a:xfrm>
            <a:off x="5794265" y="5563627"/>
            <a:ext cx="3966892" cy="369332"/>
          </a:xfrm>
          <a:prstGeom prst="rect">
            <a:avLst/>
          </a:prstGeom>
          <a:noFill/>
        </p:spPr>
        <p:txBody>
          <a:bodyPr wrap="square" rtlCol="0">
            <a:spAutoFit/>
          </a:bodyPr>
          <a:lstStyle/>
          <a:p>
            <a:r>
              <a:rPr lang="en-US" b="1" dirty="0" smtClean="0"/>
              <a:t>Primary Action </a:t>
            </a:r>
            <a:r>
              <a:rPr lang="en-US" b="1" dirty="0"/>
              <a:t>I</a:t>
            </a:r>
            <a:r>
              <a:rPr lang="en-US" b="1" dirty="0" smtClean="0"/>
              <a:t>tem</a:t>
            </a:r>
            <a:endParaRPr lang="en-US" b="1" dirty="0"/>
          </a:p>
        </p:txBody>
      </p:sp>
    </p:spTree>
    <p:extLst>
      <p:ext uri="{BB962C8B-B14F-4D97-AF65-F5344CB8AC3E}">
        <p14:creationId xmlns:p14="http://schemas.microsoft.com/office/powerpoint/2010/main" val="1555150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 what we ask each board member to do</a:t>
            </a:r>
            <a:endParaRPr lang="en-US" dirty="0"/>
          </a:p>
        </p:txBody>
      </p:sp>
      <p:sp>
        <p:nvSpPr>
          <p:cNvPr id="3" name="Content Placeholder 2"/>
          <p:cNvSpPr>
            <a:spLocks noGrp="1"/>
          </p:cNvSpPr>
          <p:nvPr>
            <p:ph sz="half" idx="1"/>
          </p:nvPr>
        </p:nvSpPr>
        <p:spPr>
          <a:xfrm>
            <a:off x="1103312" y="2060575"/>
            <a:ext cx="8333296" cy="4195763"/>
          </a:xfrm>
        </p:spPr>
        <p:txBody>
          <a:bodyPr/>
          <a:lstStyle/>
          <a:p>
            <a:r>
              <a:rPr lang="en-US" dirty="0" smtClean="0"/>
              <a:t>Evaluate the content – add to it or comment/delete what you think is unnecessary or trivial.</a:t>
            </a:r>
          </a:p>
          <a:p>
            <a:endParaRPr lang="en-US" dirty="0"/>
          </a:p>
          <a:p>
            <a:r>
              <a:rPr lang="en-US" dirty="0" smtClean="0"/>
              <a:t>I would like to reach a conclusion so that this can be put into a working prose document with a final,  “executable” time table for the rest of 2016 and 2017 by February 1, 2016.</a:t>
            </a:r>
          </a:p>
          <a:p>
            <a:pPr marL="0" indent="0">
              <a:buNone/>
            </a:pPr>
            <a:endParaRPr lang="en-US" dirty="0" smtClean="0"/>
          </a:p>
          <a:p>
            <a:r>
              <a:rPr lang="en-US" dirty="0" smtClean="0"/>
              <a:t>Please address the general subject of “manpower” (bodies to do things)….particularly what you can do as a board member to contribute to our capacity building</a:t>
            </a:r>
            <a:endParaRPr lang="en-US" dirty="0"/>
          </a:p>
        </p:txBody>
      </p:sp>
      <p:sp>
        <p:nvSpPr>
          <p:cNvPr id="5" name="Date Placeholder 4"/>
          <p:cNvSpPr>
            <a:spLocks noGrp="1"/>
          </p:cNvSpPr>
          <p:nvPr>
            <p:ph type="dt" sz="half" idx="10"/>
          </p:nvPr>
        </p:nvSpPr>
        <p:spPr/>
        <p:txBody>
          <a:bodyPr/>
          <a:lstStyle/>
          <a:p>
            <a:fld id="{C3F5AF74-D5B8-4C7F-AD71-A221AB5A9544}" type="datetime1">
              <a:rPr lang="en-US" smtClean="0"/>
              <a:t>1/11/2016</a:t>
            </a:fld>
            <a:endParaRPr lang="en-US" dirty="0"/>
          </a:p>
        </p:txBody>
      </p:sp>
      <p:sp>
        <p:nvSpPr>
          <p:cNvPr id="6" name="Footer Placeholder 5"/>
          <p:cNvSpPr>
            <a:spLocks noGrp="1"/>
          </p:cNvSpPr>
          <p:nvPr>
            <p:ph type="ftr" sz="quarter" idx="11"/>
          </p:nvPr>
        </p:nvSpPr>
        <p:spPr/>
        <p:txBody>
          <a:bodyPr/>
          <a:lstStyle/>
          <a:p>
            <a:r>
              <a:rPr lang="en-US" dirty="0" smtClean="0"/>
              <a:t>House/Shelter Island Historical/draft document summary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26</a:t>
            </a:fld>
            <a:endParaRPr lang="en-US" dirty="0"/>
          </a:p>
        </p:txBody>
      </p:sp>
      <p:sp>
        <p:nvSpPr>
          <p:cNvPr id="8" name="TextBox 7"/>
          <p:cNvSpPr txBox="1"/>
          <p:nvPr/>
        </p:nvSpPr>
        <p:spPr>
          <a:xfrm>
            <a:off x="6423060" y="1270743"/>
            <a:ext cx="3966892" cy="369332"/>
          </a:xfrm>
          <a:prstGeom prst="rect">
            <a:avLst/>
          </a:prstGeom>
          <a:noFill/>
        </p:spPr>
        <p:txBody>
          <a:bodyPr wrap="square" rtlCol="0">
            <a:spAutoFit/>
          </a:bodyPr>
          <a:lstStyle/>
          <a:p>
            <a:r>
              <a:rPr lang="en-US" b="1" dirty="0" smtClean="0"/>
              <a:t>Primary Action </a:t>
            </a:r>
            <a:r>
              <a:rPr lang="en-US" b="1" dirty="0"/>
              <a:t>I</a:t>
            </a:r>
            <a:r>
              <a:rPr lang="en-US" b="1" dirty="0" smtClean="0"/>
              <a:t>tem</a:t>
            </a:r>
            <a:endParaRPr lang="en-US" b="1" dirty="0"/>
          </a:p>
        </p:txBody>
      </p:sp>
    </p:spTree>
    <p:extLst>
      <p:ext uri="{BB962C8B-B14F-4D97-AF65-F5344CB8AC3E}">
        <p14:creationId xmlns:p14="http://schemas.microsoft.com/office/powerpoint/2010/main" val="5257919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295729"/>
            <a:ext cx="8825657" cy="1915647"/>
          </a:xfrm>
        </p:spPr>
        <p:txBody>
          <a:bodyPr/>
          <a:lstStyle/>
          <a:p>
            <a:r>
              <a:rPr lang="en-US" dirty="0" smtClean="0"/>
              <a:t>What is “capacity building”?</a:t>
            </a:r>
            <a:endParaRPr lang="en-US" dirty="0"/>
          </a:p>
        </p:txBody>
      </p:sp>
      <p:sp>
        <p:nvSpPr>
          <p:cNvPr id="3" name="Text Placeholder 2"/>
          <p:cNvSpPr>
            <a:spLocks noGrp="1"/>
          </p:cNvSpPr>
          <p:nvPr>
            <p:ph type="body" idx="1"/>
          </p:nvPr>
        </p:nvSpPr>
        <p:spPr>
          <a:xfrm>
            <a:off x="707136" y="2947496"/>
            <a:ext cx="9497568" cy="2526711"/>
          </a:xfrm>
        </p:spPr>
        <p:txBody>
          <a:bodyPr>
            <a:normAutofit fontScale="92500"/>
          </a:bodyPr>
          <a:lstStyle/>
          <a:p>
            <a:r>
              <a:rPr lang="en-US" dirty="0" smtClean="0"/>
              <a:t>In a word, it is “maximizing”.  It isn’t simply “growing” or “increasing”.  In our discussions, we found it to be more a matter of “filling out” so that we get the absolute most out of what we have.</a:t>
            </a:r>
          </a:p>
          <a:p>
            <a:endParaRPr lang="en-US" dirty="0"/>
          </a:p>
          <a:p>
            <a:r>
              <a:rPr lang="en-US" dirty="0" smtClean="0"/>
              <a:t>We then asked ourselves what are our areas that need attention to “fulfill” our objected – where do we put our efforts in order to maximize our mission.</a:t>
            </a:r>
          </a:p>
          <a:p>
            <a:endParaRPr lang="en-US" dirty="0"/>
          </a:p>
          <a:p>
            <a:endParaRPr lang="en-US" dirty="0"/>
          </a:p>
        </p:txBody>
      </p:sp>
      <p:sp>
        <p:nvSpPr>
          <p:cNvPr id="4" name="Date Placeholder 3"/>
          <p:cNvSpPr>
            <a:spLocks noGrp="1"/>
          </p:cNvSpPr>
          <p:nvPr>
            <p:ph type="dt" sz="half" idx="10"/>
          </p:nvPr>
        </p:nvSpPr>
        <p:spPr/>
        <p:txBody>
          <a:bodyPr/>
          <a:lstStyle/>
          <a:p>
            <a:fld id="{2A6F58F0-71E5-4580-983D-10D9138363B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302687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08" y="295729"/>
            <a:ext cx="9383205" cy="1915647"/>
          </a:xfrm>
        </p:spPr>
        <p:txBody>
          <a:bodyPr/>
          <a:lstStyle/>
          <a:p>
            <a:r>
              <a:rPr lang="en-US" dirty="0" smtClean="0"/>
              <a:t>We kept in mind the longer term of</a:t>
            </a:r>
            <a:endParaRPr lang="en-US" dirty="0"/>
          </a:p>
        </p:txBody>
      </p:sp>
      <p:sp>
        <p:nvSpPr>
          <p:cNvPr id="3" name="Text Placeholder 2"/>
          <p:cNvSpPr>
            <a:spLocks noGrp="1"/>
          </p:cNvSpPr>
          <p:nvPr>
            <p:ph type="body" idx="1"/>
          </p:nvPr>
        </p:nvSpPr>
        <p:spPr>
          <a:xfrm>
            <a:off x="707136" y="2947496"/>
            <a:ext cx="9497568" cy="2526711"/>
          </a:xfrm>
        </p:spPr>
        <p:txBody>
          <a:bodyPr>
            <a:normAutofit/>
          </a:bodyPr>
          <a:lstStyle/>
          <a:p>
            <a:r>
              <a:rPr lang="en-US" b="1" dirty="0" smtClean="0"/>
              <a:t>Constructing </a:t>
            </a:r>
            <a:r>
              <a:rPr lang="en-US" b="1" dirty="0"/>
              <a:t>a </a:t>
            </a:r>
            <a:r>
              <a:rPr lang="en-US" b="1" i="1" u="sng" dirty="0"/>
              <a:t>two year implementation program </a:t>
            </a:r>
            <a:r>
              <a:rPr lang="en-US" b="1" dirty="0"/>
              <a:t>through the marketing of the Society that includes expanded events and activities, building our volunteer base, gaining membership and converting regular members to active financial </a:t>
            </a:r>
            <a:r>
              <a:rPr lang="en-US" b="1" dirty="0" smtClean="0"/>
              <a:t>supporters.</a:t>
            </a:r>
            <a:endParaRPr lang="en-US" b="1" dirty="0"/>
          </a:p>
          <a:p>
            <a:endParaRPr lang="en-US" dirty="0" smtClean="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2A6F58F0-71E5-4580-983D-10D9138363B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792010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408" y="295729"/>
            <a:ext cx="9383205" cy="1915647"/>
          </a:xfrm>
        </p:spPr>
        <p:txBody>
          <a:bodyPr/>
          <a:lstStyle/>
          <a:p>
            <a:r>
              <a:rPr lang="en-US" dirty="0" smtClean="0"/>
              <a:t>We concentrated on three key areas</a:t>
            </a:r>
            <a:endParaRPr lang="en-US" dirty="0"/>
          </a:p>
        </p:txBody>
      </p:sp>
      <p:sp>
        <p:nvSpPr>
          <p:cNvPr id="3" name="Text Placeholder 2"/>
          <p:cNvSpPr>
            <a:spLocks noGrp="1"/>
          </p:cNvSpPr>
          <p:nvPr>
            <p:ph type="body" idx="1"/>
          </p:nvPr>
        </p:nvSpPr>
        <p:spPr>
          <a:xfrm>
            <a:off x="707136" y="2947496"/>
            <a:ext cx="10021934" cy="2526711"/>
          </a:xfrm>
        </p:spPr>
        <p:txBody>
          <a:bodyPr>
            <a:normAutofit fontScale="92500" lnSpcReduction="20000"/>
          </a:bodyPr>
          <a:lstStyle/>
          <a:p>
            <a:r>
              <a:rPr lang="en-US" dirty="0" smtClean="0"/>
              <a:t>Demographic growth -  maximizing our membership and involvement</a:t>
            </a:r>
          </a:p>
          <a:p>
            <a:endParaRPr lang="en-US" dirty="0"/>
          </a:p>
          <a:p>
            <a:r>
              <a:rPr lang="en-US" dirty="0" smtClean="0"/>
              <a:t>Internet activities – moving as many efforts possible to the internet</a:t>
            </a:r>
          </a:p>
          <a:p>
            <a:endParaRPr lang="en-US" dirty="0"/>
          </a:p>
          <a:p>
            <a:r>
              <a:rPr lang="en-US" dirty="0" smtClean="0"/>
              <a:t>Overall efficiency – apply </a:t>
            </a:r>
            <a:r>
              <a:rPr lang="en-US" dirty="0" err="1" smtClean="0"/>
              <a:t>roi</a:t>
            </a:r>
            <a:r>
              <a:rPr lang="en-US" dirty="0" smtClean="0"/>
              <a:t> to all our efforts, and this return isn’t just in dollars spent and received back as the return, but is in new members, expanded involvement, volunteers generally and with expertise, and the conversion of members into donors.</a:t>
            </a:r>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2A6F58F0-71E5-4580-983D-10D9138363B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dirty="0"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sp>
        <p:nvSpPr>
          <p:cNvPr id="7" name="TextBox 6"/>
          <p:cNvSpPr txBox="1"/>
          <p:nvPr/>
        </p:nvSpPr>
        <p:spPr>
          <a:xfrm>
            <a:off x="707136" y="5474206"/>
            <a:ext cx="3966892" cy="369332"/>
          </a:xfrm>
          <a:prstGeom prst="rect">
            <a:avLst/>
          </a:prstGeom>
          <a:noFill/>
        </p:spPr>
        <p:txBody>
          <a:bodyPr wrap="square" rtlCol="0">
            <a:spAutoFit/>
          </a:bodyPr>
          <a:lstStyle/>
          <a:p>
            <a:r>
              <a:rPr lang="en-US" b="1" dirty="0" smtClean="0"/>
              <a:t>Primary Action </a:t>
            </a:r>
            <a:r>
              <a:rPr lang="en-US" b="1" dirty="0"/>
              <a:t>I</a:t>
            </a:r>
            <a:r>
              <a:rPr lang="en-US" b="1" dirty="0" smtClean="0"/>
              <a:t>tem</a:t>
            </a:r>
            <a:endParaRPr lang="en-US" b="1" dirty="0"/>
          </a:p>
        </p:txBody>
      </p:sp>
    </p:spTree>
    <p:extLst>
      <p:ext uri="{BB962C8B-B14F-4D97-AF65-F5344CB8AC3E}">
        <p14:creationId xmlns:p14="http://schemas.microsoft.com/office/powerpoint/2010/main" val="29126114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6F58F0-71E5-4580-983D-10D9138363BC}" type="datetime1">
              <a:rPr lang="en-US" smtClean="0"/>
              <a:t>1/11/2016</a:t>
            </a:fld>
            <a:endParaRPr lang="en-US" dirty="0"/>
          </a:p>
        </p:txBody>
      </p:sp>
      <p:sp>
        <p:nvSpPr>
          <p:cNvPr id="5" name="Footer Placeholder 4"/>
          <p:cNvSpPr>
            <a:spLocks noGrp="1"/>
          </p:cNvSpPr>
          <p:nvPr>
            <p:ph type="ftr" sz="quarter" idx="11"/>
          </p:nvPr>
        </p:nvSpPr>
        <p:spPr/>
        <p:txBody>
          <a:bodyPr/>
          <a:lstStyle/>
          <a:p>
            <a:r>
              <a:rPr lang="en-US" smtClean="0"/>
              <a:t>House/Shelter Island Historical/draft document summary</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sp>
        <p:nvSpPr>
          <p:cNvPr id="7" name="Title 1"/>
          <p:cNvSpPr>
            <a:spLocks noGrp="1"/>
          </p:cNvSpPr>
          <p:nvPr>
            <p:ph type="title"/>
          </p:nvPr>
        </p:nvSpPr>
        <p:spPr>
          <a:xfrm>
            <a:off x="646111" y="452718"/>
            <a:ext cx="9404723" cy="1400530"/>
          </a:xfrm>
        </p:spPr>
        <p:txBody>
          <a:bodyPr/>
          <a:lstStyle/>
          <a:p>
            <a:r>
              <a:rPr lang="en-US" sz="2400" dirty="0" smtClean="0"/>
              <a:t>Robin, Belle, and others expressed matters in a much more direct fashion. (I’m paraphrasing).  </a:t>
            </a:r>
            <a:br>
              <a:rPr lang="en-US" sz="2400" dirty="0" smtClean="0"/>
            </a:br>
            <a:r>
              <a:rPr lang="en-US" sz="2400" dirty="0" smtClean="0"/>
              <a:t>For the SIHS to grow toward capacity, we need to identify the three components of the business (and this is a business).</a:t>
            </a:r>
            <a:endParaRPr lang="en-US" sz="2400" dirty="0"/>
          </a:p>
        </p:txBody>
      </p:sp>
      <p:sp>
        <p:nvSpPr>
          <p:cNvPr id="8" name="Text Placeholder 2"/>
          <p:cNvSpPr>
            <a:spLocks noGrp="1"/>
          </p:cNvSpPr>
          <p:nvPr>
            <p:ph type="body" idx="1"/>
          </p:nvPr>
        </p:nvSpPr>
        <p:spPr>
          <a:xfrm>
            <a:off x="652463" y="4250949"/>
            <a:ext cx="2940050" cy="576262"/>
          </a:xfrm>
        </p:spPr>
        <p:txBody>
          <a:bodyPr>
            <a:normAutofit fontScale="85000" lnSpcReduction="10000"/>
          </a:bodyPr>
          <a:lstStyle/>
          <a:p>
            <a:pPr algn="ctr"/>
            <a:r>
              <a:rPr lang="en-US" dirty="0" smtClean="0"/>
              <a:t>We need to raise money and spend it wisely.</a:t>
            </a:r>
            <a:endParaRPr lang="en-US" dirty="0"/>
          </a:p>
        </p:txBody>
      </p:sp>
      <p:pic>
        <p:nvPicPr>
          <p:cNvPr id="9" name="Picture Placeholder 14"/>
          <p:cNvPicPr>
            <a:picLocks noChangeAspect="1"/>
          </p:cNvPicPr>
          <p:nvPr/>
        </p:nvPicPr>
        <p:blipFill>
          <a:blip r:embed="rId2">
            <a:extLst>
              <a:ext uri="{28A0092B-C50C-407E-A947-70E740481C1C}">
                <a14:useLocalDpi xmlns:a14="http://schemas.microsoft.com/office/drawing/2010/main" val="0"/>
              </a:ext>
            </a:extLst>
          </a:blip>
          <a:srcRect t="2176" b="2176"/>
          <a:stretch>
            <a:fillRect/>
          </a:stretch>
        </p:blipFill>
        <p:spPr>
          <a:xfrm>
            <a:off x="652463" y="2209800"/>
            <a:ext cx="2940050" cy="1524000"/>
          </a:xfrm>
          <a:prstGeom prst="roundRect">
            <a:avLst>
              <a:gd name="adj" fmla="val 1858"/>
            </a:avLst>
          </a:prstGeom>
        </p:spPr>
      </p:pic>
      <p:sp>
        <p:nvSpPr>
          <p:cNvPr id="10" name="Text Placeholder 4"/>
          <p:cNvSpPr txBox="1">
            <a:spLocks/>
          </p:cNvSpPr>
          <p:nvPr/>
        </p:nvSpPr>
        <p:spPr>
          <a:xfrm>
            <a:off x="606509" y="5271807"/>
            <a:ext cx="2940050" cy="1037141"/>
          </a:xfrm>
          <a:prstGeom prst="rect">
            <a:avLst/>
          </a:prstGeom>
        </p:spPr>
        <p:txBody>
          <a:bodyPr>
            <a:normAutofit fontScale="70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t>We feel that each event or enterprise contemplated by the Society is rated and evaluated by an evaluation of ROI. </a:t>
            </a:r>
            <a:endParaRPr lang="en-US" dirty="0"/>
          </a:p>
        </p:txBody>
      </p:sp>
      <p:sp>
        <p:nvSpPr>
          <p:cNvPr id="11" name="Text Placeholder 5"/>
          <p:cNvSpPr txBox="1">
            <a:spLocks/>
          </p:cNvSpPr>
          <p:nvPr/>
        </p:nvSpPr>
        <p:spPr>
          <a:xfrm>
            <a:off x="3889374" y="4250949"/>
            <a:ext cx="2930525" cy="576262"/>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r>
              <a:rPr lang="en-US" dirty="0" smtClean="0"/>
              <a:t>Volunteers are </a:t>
            </a:r>
            <a:br>
              <a:rPr lang="en-US" dirty="0" smtClean="0"/>
            </a:br>
            <a:r>
              <a:rPr lang="en-US" dirty="0" smtClean="0"/>
              <a:t>“money”. They have a real value.</a:t>
            </a:r>
            <a:endParaRPr lang="en-US" dirty="0"/>
          </a:p>
        </p:txBody>
      </p:sp>
      <p:sp>
        <p:nvSpPr>
          <p:cNvPr id="12" name="Text Placeholder 7"/>
          <p:cNvSpPr txBox="1">
            <a:spLocks/>
          </p:cNvSpPr>
          <p:nvPr/>
        </p:nvSpPr>
        <p:spPr>
          <a:xfrm>
            <a:off x="3886472" y="5344360"/>
            <a:ext cx="2934406" cy="1037142"/>
          </a:xfrm>
          <a:prstGeom prst="rect">
            <a:avLst/>
          </a:prstGeom>
        </p:spPr>
        <p:txBody>
          <a:bodyPr>
            <a:normAutofit fontScale="70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t>Volunteer hours are rate at a value of $21.  Not only do they bring expertise but they bring real dollar value.</a:t>
            </a:r>
            <a:endParaRPr lang="en-US" dirty="0"/>
          </a:p>
        </p:txBody>
      </p:sp>
      <p:sp>
        <p:nvSpPr>
          <p:cNvPr id="13" name="Text Placeholder 8"/>
          <p:cNvSpPr txBox="1">
            <a:spLocks/>
          </p:cNvSpPr>
          <p:nvPr/>
        </p:nvSpPr>
        <p:spPr>
          <a:xfrm>
            <a:off x="7124700" y="4250949"/>
            <a:ext cx="2932113" cy="576262"/>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r>
              <a:rPr lang="en-US" dirty="0" smtClean="0"/>
              <a:t>Expanding our Membership and converting them</a:t>
            </a:r>
            <a:endParaRPr lang="en-US" dirty="0"/>
          </a:p>
        </p:txBody>
      </p:sp>
      <p:sp>
        <p:nvSpPr>
          <p:cNvPr id="14" name="Text Placeholder 10"/>
          <p:cNvSpPr txBox="1">
            <a:spLocks/>
          </p:cNvSpPr>
          <p:nvPr/>
        </p:nvSpPr>
        <p:spPr>
          <a:xfrm>
            <a:off x="7114837" y="5272628"/>
            <a:ext cx="2935997" cy="1183448"/>
          </a:xfrm>
          <a:prstGeom prst="rect">
            <a:avLst/>
          </a:prstGeom>
        </p:spPr>
        <p:txBody>
          <a:bodyPr>
            <a:normAutofit fontScale="70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dirty="0" smtClean="0"/>
              <a:t>Membership should be easier to achieve.  Once a member the goal is convert them to either volunteers or donators (or both).</a:t>
            </a:r>
            <a:endParaRPr lang="en-US" dirty="0"/>
          </a:p>
        </p:txBody>
      </p:sp>
      <p:pic>
        <p:nvPicPr>
          <p:cNvPr id="15" name="Picture 2" descr="https://sp.yimg.com/xj/th?id=OIP.Mf0f52bab05c1650acada9acd55cd345fo0&amp;pid=15.1&amp;P=0&amp;w=344&amp;h=172"/>
          <p:cNvPicPr>
            <a:picLocks noChangeAspect="1" noChangeArrowheads="1"/>
          </p:cNvPicPr>
          <p:nvPr/>
        </p:nvPicPr>
        <p:blipFill>
          <a:blip r:embed="rId3">
            <a:extLst>
              <a:ext uri="{28A0092B-C50C-407E-A947-70E740481C1C}">
                <a14:useLocalDpi xmlns:a14="http://schemas.microsoft.com/office/drawing/2010/main" val="0"/>
              </a:ext>
            </a:extLst>
          </a:blip>
          <a:srcRect l="2248" r="2248"/>
          <a:stretch>
            <a:fillRect/>
          </a:stretch>
        </p:blipFill>
        <p:spPr bwMode="auto">
          <a:xfrm>
            <a:off x="3889374" y="2209800"/>
            <a:ext cx="29305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sp.yimg.com/xj/th?id=OIP.Mf29f3e722a680ffd0f58a9df3e186907H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t="24012" b="24012"/>
          <a:stretch>
            <a:fillRect/>
          </a:stretch>
        </p:blipFill>
        <p:spPr bwMode="auto">
          <a:xfrm>
            <a:off x="7124699" y="2209800"/>
            <a:ext cx="2932113"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390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B136F-0085-4F73-9FE2-AC89B977226C}" type="datetime1">
              <a:rPr lang="en-US" smtClean="0"/>
              <a:t>1/11/2016</a:t>
            </a:fld>
            <a:endParaRPr lang="en-US" dirty="0"/>
          </a:p>
        </p:txBody>
      </p:sp>
      <p:sp>
        <p:nvSpPr>
          <p:cNvPr id="3" name="Footer Placeholder 2"/>
          <p:cNvSpPr>
            <a:spLocks noGrp="1"/>
          </p:cNvSpPr>
          <p:nvPr>
            <p:ph type="ftr" sz="quarter" idx="11"/>
          </p:nvPr>
        </p:nvSpPr>
        <p:spPr/>
        <p:txBody>
          <a:bodyPr/>
          <a:lstStyle/>
          <a:p>
            <a:r>
              <a:rPr lang="en-US" smtClean="0"/>
              <a:t>House/Shelter Island Historical/draft document summary</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7</a:t>
            </a:fld>
            <a:endParaRPr lang="en-US" dirty="0"/>
          </a:p>
        </p:txBody>
      </p:sp>
      <p:sp>
        <p:nvSpPr>
          <p:cNvPr id="5" name="Text Placeholder 5"/>
          <p:cNvSpPr txBox="1">
            <a:spLocks/>
          </p:cNvSpPr>
          <p:nvPr/>
        </p:nvSpPr>
        <p:spPr>
          <a:xfrm>
            <a:off x="5291454" y="3537717"/>
            <a:ext cx="2930525" cy="576262"/>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a:r>
              <a:rPr lang="en-US" b="1" dirty="0" smtClean="0">
                <a:solidFill>
                  <a:srgbClr val="FF0000"/>
                </a:solidFill>
              </a:rPr>
              <a:t>Volunteers are </a:t>
            </a:r>
            <a:br>
              <a:rPr lang="en-US" b="1" dirty="0" smtClean="0">
                <a:solidFill>
                  <a:srgbClr val="FF0000"/>
                </a:solidFill>
              </a:rPr>
            </a:br>
            <a:r>
              <a:rPr lang="en-US" b="1" dirty="0" smtClean="0">
                <a:solidFill>
                  <a:srgbClr val="FF0000"/>
                </a:solidFill>
              </a:rPr>
              <a:t>“money”. They have a real value</a:t>
            </a:r>
            <a:r>
              <a:rPr lang="en-US" dirty="0" smtClean="0"/>
              <a:t>.</a:t>
            </a:r>
            <a:endParaRPr lang="en-US" dirty="0"/>
          </a:p>
        </p:txBody>
      </p:sp>
      <p:sp>
        <p:nvSpPr>
          <p:cNvPr id="6" name="Text Placeholder 7"/>
          <p:cNvSpPr txBox="1">
            <a:spLocks/>
          </p:cNvSpPr>
          <p:nvPr/>
        </p:nvSpPr>
        <p:spPr>
          <a:xfrm>
            <a:off x="5414959" y="4615888"/>
            <a:ext cx="2934406" cy="1037142"/>
          </a:xfrm>
          <a:prstGeom prst="rect">
            <a:avLst/>
          </a:prstGeom>
        </p:spPr>
        <p:txBody>
          <a:bodyPr>
            <a:normAutofit fontScale="70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b="1" dirty="0" smtClean="0">
                <a:solidFill>
                  <a:srgbClr val="FF0000"/>
                </a:solidFill>
              </a:rPr>
              <a:t>Volunteer hours are rate at a value of $21.  Not only do they bring expertise but they bring real dollar value.</a:t>
            </a:r>
            <a:endParaRPr lang="en-US" b="1" dirty="0">
              <a:solidFill>
                <a:srgbClr val="FF0000"/>
              </a:solidFill>
            </a:endParaRPr>
          </a:p>
        </p:txBody>
      </p:sp>
      <p:pic>
        <p:nvPicPr>
          <p:cNvPr id="7" name="Picture 2" descr="https://sp.yimg.com/xj/th?id=OIP.Mf0f52bab05c1650acada9acd55cd345fo0&amp;pid=15.1&amp;P=0&amp;w=344&amp;h=172"/>
          <p:cNvPicPr>
            <a:picLocks noChangeAspect="1" noChangeArrowheads="1"/>
          </p:cNvPicPr>
          <p:nvPr/>
        </p:nvPicPr>
        <p:blipFill>
          <a:blip r:embed="rId2">
            <a:extLst>
              <a:ext uri="{28A0092B-C50C-407E-A947-70E740481C1C}">
                <a14:useLocalDpi xmlns:a14="http://schemas.microsoft.com/office/drawing/2010/main" val="0"/>
              </a:ext>
            </a:extLst>
          </a:blip>
          <a:srcRect l="2248" r="2248"/>
          <a:stretch>
            <a:fillRect/>
          </a:stretch>
        </p:blipFill>
        <p:spPr bwMode="auto">
          <a:xfrm>
            <a:off x="2051584" y="3825848"/>
            <a:ext cx="2930525" cy="1524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24128" y="295729"/>
            <a:ext cx="7071360" cy="646331"/>
          </a:xfrm>
          <a:prstGeom prst="rect">
            <a:avLst/>
          </a:prstGeom>
          <a:noFill/>
        </p:spPr>
        <p:txBody>
          <a:bodyPr wrap="square" rtlCol="0">
            <a:spAutoFit/>
          </a:bodyPr>
          <a:lstStyle/>
          <a:p>
            <a:r>
              <a:rPr lang="en-US" sz="3600" dirty="0" smtClean="0"/>
              <a:t>Who is going to do the work?</a:t>
            </a:r>
            <a:endParaRPr lang="en-US" sz="3600" dirty="0"/>
          </a:p>
        </p:txBody>
      </p:sp>
      <p:sp>
        <p:nvSpPr>
          <p:cNvPr id="9" name="TextBox 8"/>
          <p:cNvSpPr txBox="1"/>
          <p:nvPr/>
        </p:nvSpPr>
        <p:spPr>
          <a:xfrm>
            <a:off x="1158240" y="1353312"/>
            <a:ext cx="7990302" cy="1938992"/>
          </a:xfrm>
          <a:prstGeom prst="rect">
            <a:avLst/>
          </a:prstGeom>
          <a:noFill/>
        </p:spPr>
        <p:txBody>
          <a:bodyPr wrap="square" rtlCol="0">
            <a:spAutoFit/>
          </a:bodyPr>
          <a:lstStyle/>
          <a:p>
            <a:r>
              <a:rPr lang="en-US" sz="2400" dirty="0" smtClean="0"/>
              <a:t>I am not telling you anything new when I tell you that you are understaffed.</a:t>
            </a:r>
          </a:p>
          <a:p>
            <a:endParaRPr lang="en-US" sz="2400" dirty="0"/>
          </a:p>
          <a:p>
            <a:r>
              <a:rPr lang="en-US" sz="2400" dirty="0" smtClean="0"/>
              <a:t>I might be telling you something new when I tell you that you are dramatically under “volunteered”.</a:t>
            </a:r>
            <a:endParaRPr lang="en-US" sz="2400" dirty="0"/>
          </a:p>
        </p:txBody>
      </p:sp>
    </p:spTree>
    <p:extLst>
      <p:ext uri="{BB962C8B-B14F-4D97-AF65-F5344CB8AC3E}">
        <p14:creationId xmlns:p14="http://schemas.microsoft.com/office/powerpoint/2010/main" val="102083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748" y="129767"/>
            <a:ext cx="8055017" cy="1574808"/>
          </a:xfrm>
        </p:spPr>
        <p:txBody>
          <a:bodyPr/>
          <a:lstStyle/>
          <a:p>
            <a:r>
              <a:rPr lang="en-US" b="1" dirty="0" smtClean="0">
                <a:solidFill>
                  <a:srgbClr val="FF0000"/>
                </a:solidFill>
              </a:rPr>
              <a:t>We cannot build to capacity unless</a:t>
            </a:r>
            <a:endParaRPr lang="en-US" b="1" dirty="0">
              <a:solidFill>
                <a:srgbClr val="FF0000"/>
              </a:solidFill>
            </a:endParaRPr>
          </a:p>
        </p:txBody>
      </p:sp>
      <p:sp>
        <p:nvSpPr>
          <p:cNvPr id="4" name="Text Placeholder 3"/>
          <p:cNvSpPr>
            <a:spLocks noGrp="1"/>
          </p:cNvSpPr>
          <p:nvPr>
            <p:ph type="body" sz="half" idx="2"/>
          </p:nvPr>
        </p:nvSpPr>
        <p:spPr>
          <a:xfrm>
            <a:off x="1081061" y="4486656"/>
            <a:ext cx="8074390" cy="1371600"/>
          </a:xfrm>
        </p:spPr>
        <p:txBody>
          <a:bodyPr>
            <a:noAutofit/>
          </a:bodyPr>
          <a:lstStyle/>
          <a:p>
            <a:pPr algn="ctr"/>
            <a:r>
              <a:rPr lang="en-US" sz="2400" dirty="0" smtClean="0"/>
              <a:t>At all times and in every small way possible, we must address the issue of increasing volunteer participation and addressing staff/volunteer needs and their priorities.</a:t>
            </a:r>
            <a:endParaRPr lang="en-US" sz="2400" dirty="0"/>
          </a:p>
        </p:txBody>
      </p:sp>
      <p:sp>
        <p:nvSpPr>
          <p:cNvPr id="5" name="Date Placeholder 4"/>
          <p:cNvSpPr>
            <a:spLocks noGrp="1"/>
          </p:cNvSpPr>
          <p:nvPr>
            <p:ph type="dt" sz="half" idx="10"/>
          </p:nvPr>
        </p:nvSpPr>
        <p:spPr/>
        <p:txBody>
          <a:bodyPr/>
          <a:lstStyle/>
          <a:p>
            <a:fld id="{7E958A3C-54EB-4B33-969E-DF0B7A481361}" type="datetime1">
              <a:rPr lang="en-US" smtClean="0"/>
              <a:t>1/11/2016</a:t>
            </a:fld>
            <a:endParaRPr lang="en-US" dirty="0"/>
          </a:p>
        </p:txBody>
      </p:sp>
      <p:sp>
        <p:nvSpPr>
          <p:cNvPr id="6" name="Footer Placeholder 5"/>
          <p:cNvSpPr>
            <a:spLocks noGrp="1"/>
          </p:cNvSpPr>
          <p:nvPr>
            <p:ph type="ftr" sz="quarter" idx="11"/>
          </p:nvPr>
        </p:nvSpPr>
        <p:spPr/>
        <p:txBody>
          <a:bodyPr/>
          <a:lstStyle/>
          <a:p>
            <a:r>
              <a:rPr lang="en-US" smtClean="0"/>
              <a:t>House/Shelter Island Historical/draft document summary</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1028" name="Picture 4" descr="https://omahadouglasfcu.org/wp-content/uploads/2015/03/vols-n-sta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524" y="2231126"/>
            <a:ext cx="5417464" cy="17289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51364" y="547839"/>
            <a:ext cx="3966892" cy="369332"/>
          </a:xfrm>
          <a:prstGeom prst="rect">
            <a:avLst/>
          </a:prstGeom>
          <a:noFill/>
        </p:spPr>
        <p:txBody>
          <a:bodyPr wrap="square" rtlCol="0">
            <a:spAutoFit/>
          </a:bodyPr>
          <a:lstStyle/>
          <a:p>
            <a:r>
              <a:rPr lang="en-US" b="1" dirty="0" smtClean="0"/>
              <a:t>Primary Action </a:t>
            </a:r>
            <a:r>
              <a:rPr lang="en-US" b="1" dirty="0"/>
              <a:t>I</a:t>
            </a:r>
            <a:r>
              <a:rPr lang="en-US" b="1" dirty="0" smtClean="0"/>
              <a:t>tem</a:t>
            </a:r>
            <a:endParaRPr lang="en-US" b="1" dirty="0"/>
          </a:p>
        </p:txBody>
      </p:sp>
    </p:spTree>
    <p:extLst>
      <p:ext uri="{BB962C8B-B14F-4D97-AF65-F5344CB8AC3E}">
        <p14:creationId xmlns:p14="http://schemas.microsoft.com/office/powerpoint/2010/main" val="3929311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3448" y="975127"/>
            <a:ext cx="8562813" cy="646331"/>
          </a:xfrm>
          <a:prstGeom prst="rect">
            <a:avLst/>
          </a:prstGeom>
          <a:noFill/>
        </p:spPr>
        <p:txBody>
          <a:bodyPr wrap="square" rtlCol="0">
            <a:spAutoFit/>
          </a:bodyPr>
          <a:lstStyle/>
          <a:p>
            <a:r>
              <a:rPr lang="en-US" dirty="0" smtClean="0"/>
              <a:t>We can help ease the need by examining the resource building blocks and that they perhaps need to be re-stacked…….</a:t>
            </a:r>
            <a:endParaRPr lang="en-US" dirty="0"/>
          </a:p>
        </p:txBody>
      </p:sp>
      <p:sp>
        <p:nvSpPr>
          <p:cNvPr id="4" name="Cube 3"/>
          <p:cNvSpPr/>
          <p:nvPr/>
        </p:nvSpPr>
        <p:spPr>
          <a:xfrm>
            <a:off x="1797803" y="1999281"/>
            <a:ext cx="1627322" cy="106938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website</a:t>
            </a:r>
            <a:endParaRPr lang="en-US" dirty="0"/>
          </a:p>
        </p:txBody>
      </p:sp>
      <p:sp>
        <p:nvSpPr>
          <p:cNvPr id="5" name="Cube 4"/>
          <p:cNvSpPr/>
          <p:nvPr/>
        </p:nvSpPr>
        <p:spPr>
          <a:xfrm>
            <a:off x="3933986" y="1999281"/>
            <a:ext cx="1627322" cy="106938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email</a:t>
            </a:r>
            <a:endParaRPr lang="en-US" dirty="0"/>
          </a:p>
        </p:txBody>
      </p:sp>
      <p:sp>
        <p:nvSpPr>
          <p:cNvPr id="6" name="Cube 5"/>
          <p:cNvSpPr/>
          <p:nvPr/>
        </p:nvSpPr>
        <p:spPr>
          <a:xfrm>
            <a:off x="6070169" y="1999281"/>
            <a:ext cx="1627322" cy="106938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database</a:t>
            </a:r>
            <a:endParaRPr lang="en-US" dirty="0"/>
          </a:p>
        </p:txBody>
      </p:sp>
      <p:sp>
        <p:nvSpPr>
          <p:cNvPr id="7" name="Cube 6"/>
          <p:cNvSpPr/>
          <p:nvPr/>
        </p:nvSpPr>
        <p:spPr>
          <a:xfrm>
            <a:off x="8206352" y="1999280"/>
            <a:ext cx="1627322" cy="106938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t>
            </a:r>
            <a:r>
              <a:rPr lang="en-US" dirty="0" smtClean="0"/>
              <a:t>rinted </a:t>
            </a:r>
            <a:r>
              <a:rPr lang="en-US" dirty="0"/>
              <a:t>m</a:t>
            </a:r>
            <a:r>
              <a:rPr lang="en-US" dirty="0" smtClean="0"/>
              <a:t>aterials</a:t>
            </a:r>
            <a:endParaRPr lang="en-US" dirty="0"/>
          </a:p>
        </p:txBody>
      </p:sp>
      <p:sp>
        <p:nvSpPr>
          <p:cNvPr id="8" name="Cube 7"/>
          <p:cNvSpPr/>
          <p:nvPr/>
        </p:nvSpPr>
        <p:spPr>
          <a:xfrm>
            <a:off x="1797803" y="3590482"/>
            <a:ext cx="2309248" cy="122949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r>
              <a:rPr lang="en-US" dirty="0" smtClean="0"/>
              <a:t>ommunication</a:t>
            </a:r>
            <a:endParaRPr lang="en-US" dirty="0"/>
          </a:p>
        </p:txBody>
      </p:sp>
      <p:sp>
        <p:nvSpPr>
          <p:cNvPr id="9" name="Cube 8"/>
          <p:cNvSpPr/>
          <p:nvPr/>
        </p:nvSpPr>
        <p:spPr>
          <a:xfrm>
            <a:off x="4863884" y="3590482"/>
            <a:ext cx="1627322" cy="106938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r>
              <a:rPr lang="en-US" dirty="0" smtClean="0"/>
              <a:t>vents</a:t>
            </a:r>
            <a:endParaRPr lang="en-US" dirty="0"/>
          </a:p>
        </p:txBody>
      </p:sp>
      <p:sp>
        <p:nvSpPr>
          <p:cNvPr id="10" name="Cube 9"/>
          <p:cNvSpPr/>
          <p:nvPr/>
        </p:nvSpPr>
        <p:spPr>
          <a:xfrm>
            <a:off x="7049145" y="3582731"/>
            <a:ext cx="1627322" cy="106938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education</a:t>
            </a:r>
            <a:endParaRPr lang="en-US" dirty="0"/>
          </a:p>
        </p:txBody>
      </p:sp>
      <p:sp>
        <p:nvSpPr>
          <p:cNvPr id="11" name="Cube 10"/>
          <p:cNvSpPr/>
          <p:nvPr/>
        </p:nvSpPr>
        <p:spPr>
          <a:xfrm>
            <a:off x="2138766" y="5127355"/>
            <a:ext cx="2324746" cy="127344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r>
              <a:rPr lang="en-US" dirty="0" smtClean="0"/>
              <a:t>olunteer recruitment</a:t>
            </a:r>
            <a:endParaRPr lang="en-US" dirty="0"/>
          </a:p>
        </p:txBody>
      </p:sp>
      <p:sp>
        <p:nvSpPr>
          <p:cNvPr id="12" name="Cube 11"/>
          <p:cNvSpPr/>
          <p:nvPr/>
        </p:nvSpPr>
        <p:spPr>
          <a:xfrm>
            <a:off x="4925877" y="5127355"/>
            <a:ext cx="1627322" cy="106938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t>
            </a:r>
            <a:r>
              <a:rPr lang="en-US" dirty="0" smtClean="0"/>
              <a:t>ajor gifts</a:t>
            </a:r>
            <a:endParaRPr lang="en-US" dirty="0"/>
          </a:p>
        </p:txBody>
      </p:sp>
      <p:sp>
        <p:nvSpPr>
          <p:cNvPr id="13" name="Cube 12"/>
          <p:cNvSpPr/>
          <p:nvPr/>
        </p:nvSpPr>
        <p:spPr>
          <a:xfrm>
            <a:off x="7029771" y="5127354"/>
            <a:ext cx="1974744" cy="106938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memberships</a:t>
            </a:r>
            <a:endParaRPr lang="en-US" dirty="0"/>
          </a:p>
        </p:txBody>
      </p:sp>
      <p:sp>
        <p:nvSpPr>
          <p:cNvPr id="14" name="Cube 13"/>
          <p:cNvSpPr/>
          <p:nvPr/>
        </p:nvSpPr>
        <p:spPr>
          <a:xfrm>
            <a:off x="9144000" y="3563317"/>
            <a:ext cx="1627322" cy="106938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donations</a:t>
            </a:r>
            <a:endParaRPr lang="en-US" dirty="0"/>
          </a:p>
        </p:txBody>
      </p:sp>
      <p:sp>
        <p:nvSpPr>
          <p:cNvPr id="15" name="Date Placeholder 14"/>
          <p:cNvSpPr>
            <a:spLocks noGrp="1"/>
          </p:cNvSpPr>
          <p:nvPr>
            <p:ph type="dt" sz="half" idx="10"/>
          </p:nvPr>
        </p:nvSpPr>
        <p:spPr/>
        <p:txBody>
          <a:bodyPr/>
          <a:lstStyle/>
          <a:p>
            <a:fld id="{11F671E9-158F-46B9-A2D8-240ABB23DF50}" type="datetime1">
              <a:rPr lang="en-US" smtClean="0"/>
              <a:t>1/11/2016</a:t>
            </a:fld>
            <a:endParaRPr lang="en-US" dirty="0"/>
          </a:p>
        </p:txBody>
      </p:sp>
      <p:sp>
        <p:nvSpPr>
          <p:cNvPr id="16" name="Footer Placeholder 15"/>
          <p:cNvSpPr>
            <a:spLocks noGrp="1"/>
          </p:cNvSpPr>
          <p:nvPr>
            <p:ph type="ftr" sz="quarter" idx="11"/>
          </p:nvPr>
        </p:nvSpPr>
        <p:spPr/>
        <p:txBody>
          <a:bodyPr/>
          <a:lstStyle/>
          <a:p>
            <a:r>
              <a:rPr lang="en-US" dirty="0" smtClean="0"/>
              <a:t>House/Shelter Island Historical/draft document summary</a:t>
            </a:r>
            <a:endParaRPr lang="en-US" dirty="0"/>
          </a:p>
        </p:txBody>
      </p:sp>
      <p:sp>
        <p:nvSpPr>
          <p:cNvPr id="17" name="Slide Number Placeholder 16"/>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454056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2084</TotalTime>
  <Words>2068</Words>
  <Application>Microsoft Office PowerPoint</Application>
  <PresentationFormat>Widescreen</PresentationFormat>
  <Paragraphs>266</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Century Gothic</vt:lpstr>
      <vt:lpstr>Wingdings 3</vt:lpstr>
      <vt:lpstr>Ion</vt:lpstr>
      <vt:lpstr>Shelter Island Historical Society</vt:lpstr>
      <vt:lpstr>We formed a Committee</vt:lpstr>
      <vt:lpstr>What is “capacity building”?</vt:lpstr>
      <vt:lpstr>We kept in mind the longer term of</vt:lpstr>
      <vt:lpstr>We concentrated on three key areas</vt:lpstr>
      <vt:lpstr>Robin, Belle, and others expressed matters in a much more direct fashion. (I’m paraphrasing).   For the SIHS to grow toward capacity, we need to identify the three components of the business (and this is a business).</vt:lpstr>
      <vt:lpstr>PowerPoint Presentation</vt:lpstr>
      <vt:lpstr>We cannot build to capacity unless</vt:lpstr>
      <vt:lpstr>PowerPoint Presentation</vt:lpstr>
      <vt:lpstr>PowerPoint Presentation</vt:lpstr>
      <vt:lpstr>We first went through a “branding” exercise to identify who and what we think we are.</vt:lpstr>
      <vt:lpstr>DEMOGRAPHIC GROWTH</vt:lpstr>
      <vt:lpstr>ACTIVITIES AND EVENTS</vt:lpstr>
      <vt:lpstr>Events should only be undertaken if address three goals:</vt:lpstr>
      <vt:lpstr>THE INTERNET, SOCIAL MEDIA AND BRAND CONSISTENCY</vt:lpstr>
      <vt:lpstr>THE INTERNET, SOCIAL MEDIA AND BRAND CONSISTENCY</vt:lpstr>
      <vt:lpstr>THE INTERNET, SOCIAL MEDIA AND BRAND CONSISTENCY</vt:lpstr>
      <vt:lpstr>THE INTERNET, SOCIAL MEDIA AND BRAND CONSISTENCY</vt:lpstr>
      <vt:lpstr>Remember the Branding Slide from earlier?</vt:lpstr>
      <vt:lpstr>PowerPoint Presentation</vt:lpstr>
      <vt:lpstr>COLLECTIVE ACCESS</vt:lpstr>
      <vt:lpstr>Back to our three key areas</vt:lpstr>
      <vt:lpstr>All events must have staff and material support as well as consistent preparation</vt:lpstr>
      <vt:lpstr>Preparation to execution</vt:lpstr>
      <vt:lpstr>Nuts and Bolts - Involvement</vt:lpstr>
      <vt:lpstr>Homework – what we ask each board member to do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Shelter Island Historical Society</dc:title>
  <dc:creator>harold house</dc:creator>
  <cp:lastModifiedBy>harold house</cp:lastModifiedBy>
  <cp:revision>66</cp:revision>
  <dcterms:created xsi:type="dcterms:W3CDTF">2015-12-11T00:30:30Z</dcterms:created>
  <dcterms:modified xsi:type="dcterms:W3CDTF">2016-01-11T21:47:35Z</dcterms:modified>
</cp:coreProperties>
</file>